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7"/>
  </p:notesMasterIdLst>
  <p:handoutMasterIdLst>
    <p:handoutMasterId r:id="rId28"/>
  </p:handoutMasterIdLst>
  <p:sldIdLst>
    <p:sldId id="292" r:id="rId5"/>
    <p:sldId id="316" r:id="rId6"/>
    <p:sldId id="294" r:id="rId7"/>
    <p:sldId id="318" r:id="rId8"/>
    <p:sldId id="301" r:id="rId9"/>
    <p:sldId id="291" r:id="rId10"/>
    <p:sldId id="299" r:id="rId11"/>
    <p:sldId id="300" r:id="rId12"/>
    <p:sldId id="304" r:id="rId13"/>
    <p:sldId id="305" r:id="rId14"/>
    <p:sldId id="306" r:id="rId15"/>
    <p:sldId id="307" r:id="rId16"/>
    <p:sldId id="309" r:id="rId17"/>
    <p:sldId id="310" r:id="rId18"/>
    <p:sldId id="315" r:id="rId19"/>
    <p:sldId id="314" r:id="rId20"/>
    <p:sldId id="311" r:id="rId21"/>
    <p:sldId id="312" r:id="rId22"/>
    <p:sldId id="313" r:id="rId23"/>
    <p:sldId id="319" r:id="rId24"/>
    <p:sldId id="317" r:id="rId25"/>
    <p:sldId id="293" r:id="rId26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03A"/>
    <a:srgbClr val="2E3D92"/>
    <a:srgbClr val="FBFCFC"/>
    <a:srgbClr val="FFFFFF"/>
    <a:srgbClr val="F5F5F5"/>
    <a:srgbClr val="FBFBFB"/>
    <a:srgbClr val="E79130"/>
    <a:srgbClr val="BE551A"/>
    <a:srgbClr val="BEE2EE"/>
    <a:srgbClr val="59B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39" autoAdjust="0"/>
  </p:normalViewPr>
  <p:slideViewPr>
    <p:cSldViewPr snapToGrid="0">
      <p:cViewPr varScale="1">
        <p:scale>
          <a:sx n="110" d="100"/>
          <a:sy n="110" d="100"/>
        </p:scale>
        <p:origin x="6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27/10/25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27/10/25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:a16="http://schemas.microsoft.com/office/drawing/2014/main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:a16="http://schemas.microsoft.com/office/drawing/2014/main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07/s00125-025-06497-1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07/s00125-025-06497-1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3620" y="793242"/>
            <a:ext cx="5749290" cy="2806369"/>
          </a:xfrm>
        </p:spPr>
        <p:txBody>
          <a:bodyPr>
            <a:noAutofit/>
          </a:bodyPr>
          <a:lstStyle/>
          <a:p>
            <a:r>
              <a:rPr lang="it-IT" sz="4000" dirty="0">
                <a:solidFill>
                  <a:srgbClr val="304297"/>
                </a:solidFill>
              </a:rPr>
              <a:t>Semaglutide per il trattamento dell’obesità: novità ed evidenze dalla </a:t>
            </a:r>
            <a:r>
              <a:rPr lang="it-IT" sz="4000" i="1" dirty="0" err="1">
                <a:solidFill>
                  <a:srgbClr val="304297"/>
                </a:solidFill>
              </a:rPr>
              <a:t>real</a:t>
            </a:r>
            <a:r>
              <a:rPr lang="it-IT" sz="4000" i="1" dirty="0">
                <a:solidFill>
                  <a:srgbClr val="304297"/>
                </a:solidFill>
              </a:rPr>
              <a:t> life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03620" y="4149090"/>
            <a:ext cx="5223510" cy="2594610"/>
          </a:xfrm>
        </p:spPr>
        <p:txBody>
          <a:bodyPr>
            <a:normAutofit/>
          </a:bodyPr>
          <a:lstStyle/>
          <a:p>
            <a:r>
              <a:rPr lang="it-IT" sz="2200" b="1" dirty="0">
                <a:solidFill>
                  <a:srgbClr val="E79130"/>
                </a:solidFill>
              </a:rPr>
              <a:t>Giovanni </a:t>
            </a:r>
            <a:r>
              <a:rPr lang="it-IT" sz="2200" b="1" dirty="0" err="1">
                <a:solidFill>
                  <a:srgbClr val="E79130"/>
                </a:solidFill>
              </a:rPr>
              <a:t>fantola</a:t>
            </a:r>
            <a:endParaRPr lang="it-IT" sz="2200" b="1" dirty="0">
              <a:solidFill>
                <a:srgbClr val="E79130"/>
              </a:solidFill>
            </a:endParaRPr>
          </a:p>
          <a:p>
            <a:r>
              <a:rPr lang="it-IT" sz="1900" b="1" dirty="0">
                <a:solidFill>
                  <a:srgbClr val="E79130"/>
                </a:solidFill>
              </a:rPr>
              <a:t>Chirurgia metabolica e dell’obesità </a:t>
            </a:r>
          </a:p>
          <a:p>
            <a:r>
              <a:rPr lang="it-IT" sz="1900" b="1" dirty="0" err="1">
                <a:solidFill>
                  <a:srgbClr val="E79130"/>
                </a:solidFill>
              </a:rPr>
              <a:t>arnas</a:t>
            </a:r>
            <a:r>
              <a:rPr lang="it-IT" sz="1900" b="1" dirty="0">
                <a:solidFill>
                  <a:srgbClr val="E79130"/>
                </a:solidFill>
              </a:rPr>
              <a:t> </a:t>
            </a:r>
            <a:r>
              <a:rPr lang="it-IT" sz="1900" b="1" dirty="0" err="1">
                <a:solidFill>
                  <a:srgbClr val="E79130"/>
                </a:solidFill>
              </a:rPr>
              <a:t>brotzu</a:t>
            </a:r>
            <a:endParaRPr lang="it-IT" sz="1900" b="1" dirty="0">
              <a:solidFill>
                <a:srgbClr val="E79130"/>
              </a:solidFill>
            </a:endParaRPr>
          </a:p>
          <a:p>
            <a:r>
              <a:rPr lang="it-IT" sz="1900" b="1" dirty="0" err="1">
                <a:solidFill>
                  <a:srgbClr val="E79130"/>
                </a:solidFill>
              </a:rPr>
              <a:t>cagliari</a:t>
            </a:r>
            <a:endParaRPr lang="it-IT" sz="1900" b="1" dirty="0">
              <a:solidFill>
                <a:srgbClr val="E791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CE0560-7119-ACD0-51B3-0B338E89B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it-IT" sz="2000" b="0" dirty="0"/>
              <a:t>PATIENTS SPENT LESS TIME THINKING ABOUT FOOD</a:t>
            </a:r>
          </a:p>
        </p:txBody>
      </p:sp>
      <p:pic>
        <p:nvPicPr>
          <p:cNvPr id="6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0002A7B-FAFB-B640-F91D-C25F98E4A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60" y="2108201"/>
            <a:ext cx="9461376" cy="3760891"/>
          </a:xfrm>
          <a:prstGeom prst="rect">
            <a:avLst/>
          </a:prstGeom>
          <a:noFill/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E7E03403-E65D-C701-96D8-DE26F91B7762}"/>
              </a:ext>
            </a:extLst>
          </p:cNvPr>
          <p:cNvSpPr txBox="1">
            <a:spLocks/>
          </p:cNvSpPr>
          <p:nvPr/>
        </p:nvSpPr>
        <p:spPr>
          <a:xfrm>
            <a:off x="10632757" y="214313"/>
            <a:ext cx="1045845" cy="551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1900" dirty="0">
                <a:solidFill>
                  <a:srgbClr val="2E3D92"/>
                </a:solidFill>
              </a:rPr>
              <a:t>INFORM</a:t>
            </a:r>
          </a:p>
        </p:txBody>
      </p:sp>
    </p:spTree>
    <p:extLst>
      <p:ext uri="{BB962C8B-B14F-4D97-AF65-F5344CB8AC3E}">
        <p14:creationId xmlns:p14="http://schemas.microsoft.com/office/powerpoint/2010/main" val="243402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CE0560-7119-ACD0-51B3-0B338E89B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it-IT" sz="1900" b="0" dirty="0"/>
              <a:t>PATIENTS DEVELOPED HEALTHIER HABITS AND LIFESTYLE</a:t>
            </a:r>
          </a:p>
        </p:txBody>
      </p:sp>
      <p:pic>
        <p:nvPicPr>
          <p:cNvPr id="3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74F8625-C645-1716-055B-AE5347106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91" y="2108201"/>
            <a:ext cx="9705513" cy="3760891"/>
          </a:xfrm>
          <a:prstGeom prst="rect">
            <a:avLst/>
          </a:prstGeom>
          <a:noFill/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AF550457-35E6-1BCD-890A-6578E1983239}"/>
              </a:ext>
            </a:extLst>
          </p:cNvPr>
          <p:cNvSpPr txBox="1">
            <a:spLocks/>
          </p:cNvSpPr>
          <p:nvPr/>
        </p:nvSpPr>
        <p:spPr>
          <a:xfrm>
            <a:off x="10632757" y="214313"/>
            <a:ext cx="1045845" cy="551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1900" dirty="0">
                <a:solidFill>
                  <a:srgbClr val="2E3D92"/>
                </a:solidFill>
              </a:rPr>
              <a:t>INFORM</a:t>
            </a:r>
          </a:p>
        </p:txBody>
      </p:sp>
    </p:spTree>
    <p:extLst>
      <p:ext uri="{BB962C8B-B14F-4D97-AF65-F5344CB8AC3E}">
        <p14:creationId xmlns:p14="http://schemas.microsoft.com/office/powerpoint/2010/main" val="2103022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CE0560-7119-ACD0-51B3-0B338E89B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717" y="334348"/>
            <a:ext cx="6217920" cy="1380172"/>
          </a:xfrm>
        </p:spPr>
        <p:txBody>
          <a:bodyPr anchor="b">
            <a:normAutofit/>
          </a:bodyPr>
          <a:lstStyle/>
          <a:p>
            <a:r>
              <a:rPr lang="en-GB" sz="2000" b="0" dirty="0">
                <a:solidFill>
                  <a:schemeClr val="tx1"/>
                </a:solidFill>
                <a:ea typeface="Apis For Office" panose="020B0504010101010104" pitchFamily="34" charset="0"/>
                <a:cs typeface="Times New Roman" panose="02020603050405020304" pitchFamily="18" charset="0"/>
              </a:rPr>
              <a:t>REAL-WORLD INCIDENCE OF MACE</a:t>
            </a:r>
            <a:br>
              <a:rPr lang="en-GB" sz="2000" b="0" dirty="0">
                <a:solidFill>
                  <a:schemeClr val="tx1"/>
                </a:solidFill>
                <a:ea typeface="Apis For Office" panose="020B0504010101010104" pitchFamily="34" charset="0"/>
                <a:cs typeface="Times New Roman" panose="02020603050405020304" pitchFamily="18" charset="0"/>
              </a:rPr>
            </a:br>
            <a:r>
              <a:rPr lang="en-GB" sz="2000" b="0" dirty="0">
                <a:solidFill>
                  <a:schemeClr val="tx1"/>
                </a:solidFill>
                <a:effectLst/>
                <a:ea typeface="Apis For Office" panose="020B0504010101010104" pitchFamily="34" charset="0"/>
                <a:cs typeface="Times New Roman" panose="02020603050405020304" pitchFamily="18" charset="0"/>
              </a:rPr>
              <a:t>SEMAGLUTIDE (N </a:t>
            </a:r>
            <a:r>
              <a:rPr kumimoji="0" lang="it-IT" sz="2000" b="0" i="0" u="none" strike="noStrike" kern="0" cap="none" spc="-70" normalizeH="0" baseline="0" noProof="0" dirty="0">
                <a:ln>
                  <a:noFill/>
                </a:ln>
                <a:effectLst/>
                <a:uLnTx/>
                <a:uFillTx/>
                <a:cs typeface="Arial Black"/>
              </a:rPr>
              <a:t>14,483 ) </a:t>
            </a:r>
            <a:r>
              <a:rPr lang="en-GB" sz="2000" b="0" dirty="0">
                <a:solidFill>
                  <a:schemeClr val="tx1"/>
                </a:solidFill>
                <a:effectLst/>
                <a:ea typeface="Apis For Office" panose="020B0504010101010104" pitchFamily="34" charset="0"/>
                <a:cs typeface="Times New Roman" panose="02020603050405020304" pitchFamily="18" charset="0"/>
              </a:rPr>
              <a:t>VERSUS TIRZEPATIDE (N </a:t>
            </a:r>
            <a:r>
              <a:rPr kumimoji="0" lang="it-IT" sz="2000" b="0" i="0" u="none" strike="noStrike" kern="0" cap="none" spc="-65" normalizeH="0" baseline="0" noProof="0" dirty="0">
                <a:ln>
                  <a:noFill/>
                </a:ln>
                <a:effectLst/>
                <a:uLnTx/>
                <a:uFillTx/>
                <a:cs typeface="Arial Black"/>
              </a:rPr>
              <a:t>10,642)</a:t>
            </a:r>
            <a:endParaRPr lang="it-IT" sz="2000" b="0" dirty="0">
              <a:solidFill>
                <a:schemeClr val="tx1"/>
              </a:solidFill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054B89A-818E-5C7C-9A3B-1F4B657E5F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0054" y="1992313"/>
            <a:ext cx="6746559" cy="37481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cs typeface="Times New Roman" panose="02020603050405020304" pitchFamily="18" charset="0"/>
            </a:endParaRPr>
          </a:p>
          <a:p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≥45</a:t>
            </a:r>
            <a:r>
              <a:rPr kumimoji="0" lang="it-IT" sz="2000" b="0" i="0" u="none" strike="noStrike" kern="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lang="it-IT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years</a:t>
            </a:r>
            <a:r>
              <a:rPr kumimoji="0" lang="it-IT" sz="2000" b="0" i="0" u="none" strike="noStrike" kern="0" cap="none" spc="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lang="it-IT" sz="2000" b="0" i="0" u="none" strike="noStrike" kern="0" cap="none" spc="10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of</a:t>
            </a:r>
            <a:r>
              <a:rPr kumimoji="0" lang="it-IT" sz="2000" b="0" i="0" u="none" strike="noStrike" kern="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lang="it-IT" sz="2000" b="0" i="0" u="none" strike="noStrike" kern="0" cap="none" spc="-2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age</a:t>
            </a:r>
            <a:endParaRPr lang="it-IT" kern="0" dirty="0">
              <a:solidFill>
                <a:schemeClr val="tx1"/>
              </a:solidFill>
              <a:cs typeface="Arial MT"/>
            </a:endParaRPr>
          </a:p>
          <a:p>
            <a:r>
              <a:rPr kumimoji="0" lang="it-IT" sz="2000" b="0" i="0" u="none" strike="noStrike" kern="0" cap="none" spc="6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Overweight</a:t>
            </a:r>
            <a:r>
              <a:rPr kumimoji="0" lang="it-IT" sz="2000" b="0" i="0" u="none" strike="noStrike" kern="0" cap="none" spc="6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/</a:t>
            </a:r>
            <a:r>
              <a:rPr kumimoji="0" lang="it-IT" sz="2000" b="0" i="0" u="none" strike="noStrike" kern="0" cap="none" spc="6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obesity</a:t>
            </a:r>
            <a:endParaRPr lang="it-IT" kern="0" dirty="0">
              <a:solidFill>
                <a:schemeClr val="tx1"/>
              </a:solidFill>
              <a:cs typeface="Arial MT"/>
            </a:endParaRPr>
          </a:p>
          <a:p>
            <a:r>
              <a:rPr kumimoji="0" lang="it-IT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Established</a:t>
            </a:r>
            <a:r>
              <a:rPr kumimoji="0" lang="it-IT" sz="2000" b="0" i="0" u="none" strike="noStrike" kern="0" cap="none" spc="30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lang="it-IT" sz="2000" b="0" i="0" u="none" strike="noStrike" kern="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ASCVD</a:t>
            </a:r>
            <a:endParaRPr lang="it-IT" kern="0" spc="-15" baseline="25462" noProof="0" dirty="0">
              <a:solidFill>
                <a:schemeClr val="tx1"/>
              </a:solidFill>
              <a:cs typeface="Arial MT"/>
            </a:endParaRPr>
          </a:p>
          <a:p>
            <a:r>
              <a:rPr kumimoji="0" lang="it-IT" sz="2000" b="0" i="0" u="none" strike="noStrike" kern="0" cap="none" spc="8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Without</a:t>
            </a:r>
            <a:r>
              <a:rPr kumimoji="0" lang="it-IT" sz="2000" b="0" i="0" u="none" strike="noStrike" kern="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lang="it-IT" sz="2000" b="0" i="0" u="none" strike="noStrike" kern="0" cap="none" spc="4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diabetes</a:t>
            </a:r>
            <a:endParaRPr lang="it-IT" kern="0" dirty="0">
              <a:solidFill>
                <a:schemeClr val="tx1"/>
              </a:solidFill>
              <a:cs typeface="Arial MT"/>
            </a:endParaRPr>
          </a:p>
          <a:p>
            <a:r>
              <a:rPr kumimoji="0" lang="it-IT" sz="2000" b="0" i="0" u="none" strike="noStrike" kern="0" cap="none" spc="8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Initiated</a:t>
            </a:r>
            <a:r>
              <a:rPr kumimoji="0" lang="it-IT" sz="2000" b="0" i="0" u="none" strike="noStrike" kern="0" cap="none" spc="-2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lang="it-IT" sz="2000" b="0" i="0" u="none" strike="noStrike" kern="0" cap="none" spc="6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semaglutide</a:t>
            </a:r>
            <a:r>
              <a:rPr kumimoji="0" lang="it-IT" sz="2000" b="0" i="0" u="none" strike="noStrike" kern="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lang="it-IT" sz="2000" b="0" i="0" u="none" strike="noStrike" kern="0" cap="none" spc="1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or</a:t>
            </a:r>
            <a:r>
              <a:rPr kumimoji="0" lang="it-IT" sz="2000" b="0" i="0" u="none" strike="noStrike" kern="0" cap="none" spc="-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lang="it-IT" sz="2000" b="0" i="0" u="none" strike="noStrike" kern="0" cap="none" spc="5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tirzepatide</a:t>
            </a:r>
            <a:r>
              <a:rPr kumimoji="0" lang="it-IT" sz="2000" b="0" i="0" u="none" strike="noStrike" kern="0" cap="none" spc="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 </a:t>
            </a:r>
            <a:r>
              <a:rPr lang="it-IT" kern="0" spc="-20" dirty="0">
                <a:solidFill>
                  <a:schemeClr val="tx1"/>
                </a:solidFill>
                <a:cs typeface="Arial MT"/>
              </a:rPr>
              <a:t>(</a:t>
            </a:r>
            <a:r>
              <a:rPr kumimoji="0" lang="it-IT" sz="2000" b="0" i="0" u="none" strike="noStrike" kern="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2022 – 2025)</a:t>
            </a: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 MT"/>
            </a:endParaRPr>
          </a:p>
          <a:p>
            <a:endParaRPr kumimoji="0" lang="it-IT" sz="2000" b="0" i="0" u="none" strike="noStrike" kern="0" cap="none" spc="0" normalizeH="0" baseline="25462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 MT"/>
            </a:endParaRPr>
          </a:p>
          <a:p>
            <a:endParaRPr lang="en-GB" dirty="0">
              <a:solidFill>
                <a:schemeClr val="tx1"/>
              </a:solidFill>
              <a:effectLst/>
              <a:ea typeface="Apis For Office" panose="020B0504010101010104" pitchFamily="34" charset="0"/>
              <a:cs typeface="Times New Roman" panose="02020603050405020304" pitchFamily="18" charset="0"/>
            </a:endParaRPr>
          </a:p>
          <a:p>
            <a:endParaRPr lang="it-IT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2B23796D-3020-8D67-2F8B-0AA7435E5510}"/>
              </a:ext>
            </a:extLst>
          </p:cNvPr>
          <p:cNvSpPr txBox="1">
            <a:spLocks/>
          </p:cNvSpPr>
          <p:nvPr/>
        </p:nvSpPr>
        <p:spPr>
          <a:xfrm>
            <a:off x="10632757" y="214313"/>
            <a:ext cx="1045845" cy="551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1900" dirty="0">
                <a:solidFill>
                  <a:srgbClr val="00B050"/>
                </a:solidFill>
              </a:rPr>
              <a:t>STEER</a:t>
            </a:r>
          </a:p>
        </p:txBody>
      </p:sp>
      <p:sp>
        <p:nvSpPr>
          <p:cNvPr id="7" name="Segnaposto contenuto 3">
            <a:extLst>
              <a:ext uri="{FF2B5EF4-FFF2-40B4-BE49-F238E27FC236}">
                <a16:creationId xmlns:a16="http://schemas.microsoft.com/office/drawing/2014/main" id="{6003B6E8-7C4B-DD10-B293-5B0EE8695F08}"/>
              </a:ext>
            </a:extLst>
          </p:cNvPr>
          <p:cNvSpPr txBox="1">
            <a:spLocks/>
          </p:cNvSpPr>
          <p:nvPr/>
        </p:nvSpPr>
        <p:spPr>
          <a:xfrm>
            <a:off x="7909179" y="2523808"/>
            <a:ext cx="3664726" cy="268520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ea typeface="Apis For Office" panose="020B0504010101010104" pitchFamily="34" charset="0"/>
                <a:cs typeface="Times New Roman" panose="02020603050405020304" pitchFamily="18" charset="0"/>
              </a:rPr>
              <a:t>PRIMARY END-POINT</a:t>
            </a:r>
            <a:endParaRPr lang="en-GB" kern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it-IT" kern="0" dirty="0">
                <a:solidFill>
                  <a:schemeClr val="tx1"/>
                </a:solidFill>
                <a:cs typeface="Arial MT"/>
              </a:rPr>
              <a:t>REVISED 5 POINT MACE</a:t>
            </a:r>
          </a:p>
          <a:p>
            <a:r>
              <a:rPr lang="it-IT" kern="0" dirty="0">
                <a:solidFill>
                  <a:schemeClr val="tx1"/>
                </a:solidFill>
                <a:cs typeface="Arial MT"/>
              </a:rPr>
              <a:t>REVISED 3 POINT MACE</a:t>
            </a:r>
            <a:endParaRPr lang="it-IT" kern="0" baseline="25462" dirty="0">
              <a:solidFill>
                <a:schemeClr val="tx1"/>
              </a:solidFill>
              <a:cs typeface="Arial MT"/>
            </a:endParaRPr>
          </a:p>
          <a:p>
            <a:pPr marL="0" indent="0">
              <a:buNone/>
            </a:pPr>
            <a:r>
              <a:rPr lang="it-IT" b="1" u="sng" kern="0" baseline="25462" dirty="0">
                <a:solidFill>
                  <a:schemeClr val="tx1"/>
                </a:solidFill>
                <a:cs typeface="Arial MT"/>
              </a:rPr>
              <a:t>(ALL CAUSES MORTALITY)</a:t>
            </a:r>
          </a:p>
          <a:p>
            <a:pPr marL="0" indent="0">
              <a:buNone/>
            </a:pPr>
            <a:r>
              <a:rPr lang="it-IT" b="1" kern="0" baseline="25462" dirty="0">
                <a:solidFill>
                  <a:schemeClr val="tx1"/>
                </a:solidFill>
                <a:cs typeface="Arial MT"/>
              </a:rPr>
              <a:t>MACE/1000 POPULATION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ea typeface="Apis For Office" panose="020B05040101010101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604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CE0560-7119-ACD0-51B3-0B338E89B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333" y="304022"/>
            <a:ext cx="3537728" cy="1006477"/>
          </a:xfrm>
        </p:spPr>
        <p:txBody>
          <a:bodyPr anchor="b">
            <a:normAutofit/>
          </a:bodyPr>
          <a:lstStyle/>
          <a:p>
            <a:r>
              <a:rPr lang="it-IT" sz="2000" b="0" dirty="0">
                <a:solidFill>
                  <a:schemeClr val="tx1"/>
                </a:solidFill>
                <a:cs typeface="Arial" panose="020B0604020202020204" pitchFamily="34" charset="0"/>
              </a:rPr>
              <a:t>LOWER RISK FOR SEMA GROUP IN REVISED 3 POINT MACE (ITT)</a:t>
            </a:r>
            <a:endParaRPr lang="it-IT" sz="2000" b="0" dirty="0">
              <a:solidFill>
                <a:schemeClr val="tx1"/>
              </a:solidFill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2B23796D-3020-8D67-2F8B-0AA7435E5510}"/>
              </a:ext>
            </a:extLst>
          </p:cNvPr>
          <p:cNvSpPr txBox="1">
            <a:spLocks/>
          </p:cNvSpPr>
          <p:nvPr/>
        </p:nvSpPr>
        <p:spPr>
          <a:xfrm>
            <a:off x="10632757" y="214313"/>
            <a:ext cx="1045845" cy="551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1900" dirty="0">
                <a:solidFill>
                  <a:srgbClr val="00B050"/>
                </a:solidFill>
              </a:rPr>
              <a:t>STEER</a:t>
            </a:r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id="{65FBBC5F-2481-613E-C17F-129F9B2FDA5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1547" y="3874758"/>
            <a:ext cx="8369498" cy="1092549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3810ECFA-F32C-F91A-8455-9A307F3D8E5D}"/>
              </a:ext>
            </a:extLst>
          </p:cNvPr>
          <p:cNvSpPr txBox="1"/>
          <p:nvPr/>
        </p:nvSpPr>
        <p:spPr>
          <a:xfrm>
            <a:off x="8627752" y="4535131"/>
            <a:ext cx="2559869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HR,</a:t>
            </a:r>
            <a:r>
              <a:rPr kumimoji="0" sz="1200" b="0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 </a:t>
            </a:r>
            <a:r>
              <a:rPr kumimoji="0" sz="1200" b="0" i="0" u="none" strike="noStrike" kern="0" cap="none" spc="-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0.71</a:t>
            </a:r>
            <a:r>
              <a:rPr kumimoji="0" sz="12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(95%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CI,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0.50-0.99);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sz="1200" b="0" i="1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/>
              </a:rPr>
              <a:t>P</a:t>
            </a:r>
            <a:r>
              <a:rPr kumimoji="0" sz="1200" b="0" i="1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=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 0.046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3EEFC1F5-030C-F4E8-9A4D-997E5E9FBE70}"/>
              </a:ext>
            </a:extLst>
          </p:cNvPr>
          <p:cNvSpPr txBox="1"/>
          <p:nvPr/>
        </p:nvSpPr>
        <p:spPr>
          <a:xfrm>
            <a:off x="1066406" y="5373821"/>
            <a:ext cx="982980" cy="58798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lvl="0" indent="172720" algn="r" defTabSz="914400" eaLnBrk="1" fontAlgn="auto" latinLnBrk="0" hangingPunct="1">
              <a:lnSpc>
                <a:spcPct val="1036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No.</a:t>
            </a:r>
            <a:r>
              <a:rPr kumimoji="0" sz="12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 </a:t>
            </a:r>
            <a:r>
              <a:rPr kumimoji="0" sz="12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at</a:t>
            </a:r>
            <a:r>
              <a:rPr kumimoji="0" sz="12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 </a:t>
            </a:r>
            <a:r>
              <a:rPr kumimoji="0" sz="12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risk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929AA7"/>
                </a:solidFill>
                <a:effectLst/>
                <a:uLnTx/>
                <a:uFillTx/>
                <a:cs typeface="Arial Black"/>
              </a:rPr>
              <a:t>Tirzepatide </a:t>
            </a:r>
            <a:r>
              <a:rPr kumimoji="0" sz="1200" b="0" i="0" u="none" strike="noStrike" kern="0" cap="none" spc="-70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Black"/>
              </a:rPr>
              <a:t>Semaglutide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Black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3FBBA701-07DB-6F5C-E0C2-020EE034155B}"/>
              </a:ext>
            </a:extLst>
          </p:cNvPr>
          <p:cNvSpPr txBox="1"/>
          <p:nvPr/>
        </p:nvSpPr>
        <p:spPr>
          <a:xfrm>
            <a:off x="2216137" y="5582914"/>
            <a:ext cx="46735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10625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10625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98DFBFF8-A383-A575-8C98-9C986B5F8E47}"/>
              </a:ext>
            </a:extLst>
          </p:cNvPr>
          <p:cNvSpPr txBox="1"/>
          <p:nvPr/>
        </p:nvSpPr>
        <p:spPr>
          <a:xfrm>
            <a:off x="3068308" y="5582914"/>
            <a:ext cx="3790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7907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8179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84E3E6AE-98A7-9444-51F3-D44DE303EE14}"/>
              </a:ext>
            </a:extLst>
          </p:cNvPr>
          <p:cNvSpPr txBox="1"/>
          <p:nvPr/>
        </p:nvSpPr>
        <p:spPr>
          <a:xfrm>
            <a:off x="3859644" y="5582914"/>
            <a:ext cx="3790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5764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5948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805609B7-F9FB-A07B-E4FE-5B94A6FFDE94}"/>
              </a:ext>
            </a:extLst>
          </p:cNvPr>
          <p:cNvSpPr txBox="1"/>
          <p:nvPr/>
        </p:nvSpPr>
        <p:spPr>
          <a:xfrm>
            <a:off x="4648061" y="5582914"/>
            <a:ext cx="3790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4227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3845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D00844D6-905C-62D1-E95D-EF4CA178F139}"/>
              </a:ext>
            </a:extLst>
          </p:cNvPr>
          <p:cNvSpPr txBox="1"/>
          <p:nvPr/>
        </p:nvSpPr>
        <p:spPr>
          <a:xfrm>
            <a:off x="5456162" y="5582914"/>
            <a:ext cx="3790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2735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2516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CA5FC480-5DEB-D52B-A144-0C1E9FDC4B8B}"/>
              </a:ext>
            </a:extLst>
          </p:cNvPr>
          <p:cNvSpPr txBox="1"/>
          <p:nvPr/>
        </p:nvSpPr>
        <p:spPr>
          <a:xfrm>
            <a:off x="6046584" y="5284018"/>
            <a:ext cx="796290" cy="62388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Months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Black"/>
            </a:endParaRPr>
          </a:p>
          <a:p>
            <a:pPr marL="13335" marR="0" lvl="0" indent="0" algn="ctr" defTabSz="914400" eaLnBrk="1" fontAlgn="auto" latinLnBrk="0" hangingPunct="1">
              <a:lnSpc>
                <a:spcPct val="100000"/>
              </a:lnSpc>
              <a:spcBef>
                <a:spcPts val="1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1874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  <a:p>
            <a:pPr marL="1333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1688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8B77CA6A-8F4A-2E6A-5E54-F768783FEBA3}"/>
              </a:ext>
            </a:extLst>
          </p:cNvPr>
          <p:cNvSpPr txBox="1"/>
          <p:nvPr/>
        </p:nvSpPr>
        <p:spPr>
          <a:xfrm>
            <a:off x="7067030" y="5582914"/>
            <a:ext cx="38036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1321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1193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34F4D7A2-01C8-AD03-0D20-656C76861BAA}"/>
              </a:ext>
            </a:extLst>
          </p:cNvPr>
          <p:cNvSpPr txBox="1"/>
          <p:nvPr/>
        </p:nvSpPr>
        <p:spPr>
          <a:xfrm>
            <a:off x="7911325" y="5582914"/>
            <a:ext cx="2908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825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670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D6B2D61C-442F-12B9-D9C6-A6F72F7C39DE}"/>
              </a:ext>
            </a:extLst>
          </p:cNvPr>
          <p:cNvSpPr txBox="1"/>
          <p:nvPr/>
        </p:nvSpPr>
        <p:spPr>
          <a:xfrm>
            <a:off x="8688820" y="5582914"/>
            <a:ext cx="2908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540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120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844BE11B-F6FD-08DD-1E0A-CC6567919FA5}"/>
              </a:ext>
            </a:extLst>
          </p:cNvPr>
          <p:cNvSpPr txBox="1"/>
          <p:nvPr/>
        </p:nvSpPr>
        <p:spPr>
          <a:xfrm>
            <a:off x="9485872" y="5582914"/>
            <a:ext cx="2908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220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  <a:p>
            <a:pPr marL="5651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30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CDBEBAFC-1EA2-9149-053A-4766B769C762}"/>
              </a:ext>
            </a:extLst>
          </p:cNvPr>
          <p:cNvSpPr txBox="1"/>
          <p:nvPr/>
        </p:nvSpPr>
        <p:spPr>
          <a:xfrm>
            <a:off x="10341471" y="5582914"/>
            <a:ext cx="20256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22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17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22" name="object 21">
            <a:extLst>
              <a:ext uri="{FF2B5EF4-FFF2-40B4-BE49-F238E27FC236}">
                <a16:creationId xmlns:a16="http://schemas.microsoft.com/office/drawing/2014/main" id="{6E915A1C-D4DA-8F97-2136-C1B233EA78A5}"/>
              </a:ext>
            </a:extLst>
          </p:cNvPr>
          <p:cNvSpPr txBox="1"/>
          <p:nvPr/>
        </p:nvSpPr>
        <p:spPr>
          <a:xfrm>
            <a:off x="1110333" y="1950886"/>
            <a:ext cx="184666" cy="2587625"/>
          </a:xfrm>
          <a:prstGeom prst="rect">
            <a:avLst/>
          </a:prstGeom>
        </p:spPr>
        <p:txBody>
          <a:bodyPr vert="vert270" wrap="square" lIns="0" tIns="26034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Cumulative</a:t>
            </a:r>
            <a:r>
              <a:rPr kumimoji="0" sz="12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 </a:t>
            </a:r>
            <a:r>
              <a:rPr kumimoji="0" sz="1200" b="0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incidence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 </a:t>
            </a:r>
            <a:r>
              <a:rPr kumimoji="0" sz="12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(%)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Black"/>
            </a:endParaRPr>
          </a:p>
        </p:txBody>
      </p:sp>
      <p:sp>
        <p:nvSpPr>
          <p:cNvPr id="23" name="object 24">
            <a:extLst>
              <a:ext uri="{FF2B5EF4-FFF2-40B4-BE49-F238E27FC236}">
                <a16:creationId xmlns:a16="http://schemas.microsoft.com/office/drawing/2014/main" id="{8EE5F345-400A-3284-22FB-61F61C47BF77}"/>
              </a:ext>
            </a:extLst>
          </p:cNvPr>
          <p:cNvSpPr txBox="1"/>
          <p:nvPr/>
        </p:nvSpPr>
        <p:spPr>
          <a:xfrm>
            <a:off x="1686039" y="2339486"/>
            <a:ext cx="2413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6%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24" name="object 25">
            <a:extLst>
              <a:ext uri="{FF2B5EF4-FFF2-40B4-BE49-F238E27FC236}">
                <a16:creationId xmlns:a16="http://schemas.microsoft.com/office/drawing/2014/main" id="{B8E929BB-793E-9B4E-B602-1E83DF108BAB}"/>
              </a:ext>
            </a:extLst>
          </p:cNvPr>
          <p:cNvSpPr txBox="1"/>
          <p:nvPr/>
        </p:nvSpPr>
        <p:spPr>
          <a:xfrm>
            <a:off x="1687309" y="4006742"/>
            <a:ext cx="2413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2%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25" name="object 26">
            <a:extLst>
              <a:ext uri="{FF2B5EF4-FFF2-40B4-BE49-F238E27FC236}">
                <a16:creationId xmlns:a16="http://schemas.microsoft.com/office/drawing/2014/main" id="{B86CEF53-BFB9-309B-0CAE-267332DD2A72}"/>
              </a:ext>
            </a:extLst>
          </p:cNvPr>
          <p:cNvSpPr txBox="1"/>
          <p:nvPr/>
        </p:nvSpPr>
        <p:spPr>
          <a:xfrm>
            <a:off x="1686674" y="4843419"/>
            <a:ext cx="2413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0%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26" name="object 27">
            <a:extLst>
              <a:ext uri="{FF2B5EF4-FFF2-40B4-BE49-F238E27FC236}">
                <a16:creationId xmlns:a16="http://schemas.microsoft.com/office/drawing/2014/main" id="{6A799F25-ACE1-BCF0-4046-9F98FEEE7886}"/>
              </a:ext>
            </a:extLst>
          </p:cNvPr>
          <p:cNvSpPr txBox="1"/>
          <p:nvPr/>
        </p:nvSpPr>
        <p:spPr>
          <a:xfrm>
            <a:off x="2390762" y="5179410"/>
            <a:ext cx="1136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27" name="object 28">
            <a:extLst>
              <a:ext uri="{FF2B5EF4-FFF2-40B4-BE49-F238E27FC236}">
                <a16:creationId xmlns:a16="http://schemas.microsoft.com/office/drawing/2014/main" id="{0741A4A9-B465-C04D-4E38-88C917D6A676}"/>
              </a:ext>
            </a:extLst>
          </p:cNvPr>
          <p:cNvSpPr txBox="1"/>
          <p:nvPr/>
        </p:nvSpPr>
        <p:spPr>
          <a:xfrm>
            <a:off x="3195181" y="5179410"/>
            <a:ext cx="1136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3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28" name="object 29">
            <a:extLst>
              <a:ext uri="{FF2B5EF4-FFF2-40B4-BE49-F238E27FC236}">
                <a16:creationId xmlns:a16="http://schemas.microsoft.com/office/drawing/2014/main" id="{ADCF8803-4D8E-03F4-B668-831619D86842}"/>
              </a:ext>
            </a:extLst>
          </p:cNvPr>
          <p:cNvSpPr txBox="1"/>
          <p:nvPr/>
        </p:nvSpPr>
        <p:spPr>
          <a:xfrm>
            <a:off x="3992740" y="5179410"/>
            <a:ext cx="1136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6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29" name="object 30">
            <a:extLst>
              <a:ext uri="{FF2B5EF4-FFF2-40B4-BE49-F238E27FC236}">
                <a16:creationId xmlns:a16="http://schemas.microsoft.com/office/drawing/2014/main" id="{FDC07472-55AB-3ED6-6839-2C67804F8475}"/>
              </a:ext>
            </a:extLst>
          </p:cNvPr>
          <p:cNvSpPr txBox="1"/>
          <p:nvPr/>
        </p:nvSpPr>
        <p:spPr>
          <a:xfrm>
            <a:off x="4781030" y="5179410"/>
            <a:ext cx="1136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9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30" name="object 31">
            <a:extLst>
              <a:ext uri="{FF2B5EF4-FFF2-40B4-BE49-F238E27FC236}">
                <a16:creationId xmlns:a16="http://schemas.microsoft.com/office/drawing/2014/main" id="{80E151C9-05DA-6938-5DC4-E0A3988A531A}"/>
              </a:ext>
            </a:extLst>
          </p:cNvPr>
          <p:cNvSpPr txBox="1"/>
          <p:nvPr/>
        </p:nvSpPr>
        <p:spPr>
          <a:xfrm>
            <a:off x="5536299" y="5179410"/>
            <a:ext cx="2025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12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31" name="object 32">
            <a:extLst>
              <a:ext uri="{FF2B5EF4-FFF2-40B4-BE49-F238E27FC236}">
                <a16:creationId xmlns:a16="http://schemas.microsoft.com/office/drawing/2014/main" id="{50E47A2B-B6EE-837F-33D8-59A52A5446AB}"/>
              </a:ext>
            </a:extLst>
          </p:cNvPr>
          <p:cNvSpPr txBox="1"/>
          <p:nvPr/>
        </p:nvSpPr>
        <p:spPr>
          <a:xfrm>
            <a:off x="6340082" y="5179410"/>
            <a:ext cx="2025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15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32" name="object 33">
            <a:extLst>
              <a:ext uri="{FF2B5EF4-FFF2-40B4-BE49-F238E27FC236}">
                <a16:creationId xmlns:a16="http://schemas.microsoft.com/office/drawing/2014/main" id="{49A6B85E-D895-8B2A-0142-45C5E79C0B6B}"/>
              </a:ext>
            </a:extLst>
          </p:cNvPr>
          <p:cNvSpPr txBox="1"/>
          <p:nvPr/>
        </p:nvSpPr>
        <p:spPr>
          <a:xfrm>
            <a:off x="7137769" y="5179410"/>
            <a:ext cx="2025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18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33" name="object 34">
            <a:extLst>
              <a:ext uri="{FF2B5EF4-FFF2-40B4-BE49-F238E27FC236}">
                <a16:creationId xmlns:a16="http://schemas.microsoft.com/office/drawing/2014/main" id="{613DDE03-DFCF-C508-22ED-4B9B1C08D708}"/>
              </a:ext>
            </a:extLst>
          </p:cNvPr>
          <p:cNvSpPr txBox="1"/>
          <p:nvPr/>
        </p:nvSpPr>
        <p:spPr>
          <a:xfrm>
            <a:off x="7929613" y="5179410"/>
            <a:ext cx="2025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21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34" name="object 35">
            <a:extLst>
              <a:ext uri="{FF2B5EF4-FFF2-40B4-BE49-F238E27FC236}">
                <a16:creationId xmlns:a16="http://schemas.microsoft.com/office/drawing/2014/main" id="{15BE8FBA-D6B7-4472-2FBD-36D165E5752E}"/>
              </a:ext>
            </a:extLst>
          </p:cNvPr>
          <p:cNvSpPr txBox="1"/>
          <p:nvPr/>
        </p:nvSpPr>
        <p:spPr>
          <a:xfrm>
            <a:off x="8732761" y="5179410"/>
            <a:ext cx="2025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24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35" name="object 36">
            <a:extLst>
              <a:ext uri="{FF2B5EF4-FFF2-40B4-BE49-F238E27FC236}">
                <a16:creationId xmlns:a16="http://schemas.microsoft.com/office/drawing/2014/main" id="{AA64AE03-852D-3E32-B491-E9A459678462}"/>
              </a:ext>
            </a:extLst>
          </p:cNvPr>
          <p:cNvSpPr txBox="1"/>
          <p:nvPr/>
        </p:nvSpPr>
        <p:spPr>
          <a:xfrm>
            <a:off x="9519146" y="5179410"/>
            <a:ext cx="2025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27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36" name="object 37">
            <a:extLst>
              <a:ext uri="{FF2B5EF4-FFF2-40B4-BE49-F238E27FC236}">
                <a16:creationId xmlns:a16="http://schemas.microsoft.com/office/drawing/2014/main" id="{DE69E889-4735-240A-FAAB-EFB5949057CF}"/>
              </a:ext>
            </a:extLst>
          </p:cNvPr>
          <p:cNvSpPr txBox="1"/>
          <p:nvPr/>
        </p:nvSpPr>
        <p:spPr>
          <a:xfrm>
            <a:off x="10323183" y="5179410"/>
            <a:ext cx="2025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30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37" name="object 38">
            <a:extLst>
              <a:ext uri="{FF2B5EF4-FFF2-40B4-BE49-F238E27FC236}">
                <a16:creationId xmlns:a16="http://schemas.microsoft.com/office/drawing/2014/main" id="{62A2E909-84F3-C0A7-43CB-024D5F7451E2}"/>
              </a:ext>
            </a:extLst>
          </p:cNvPr>
          <p:cNvSpPr txBox="1"/>
          <p:nvPr/>
        </p:nvSpPr>
        <p:spPr>
          <a:xfrm>
            <a:off x="9664560" y="3611138"/>
            <a:ext cx="1147445" cy="5616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664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Tirzepatide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Black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Semaglutide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Black"/>
            </a:endParaRPr>
          </a:p>
        </p:txBody>
      </p:sp>
      <p:sp>
        <p:nvSpPr>
          <p:cNvPr id="44" name="object 45">
            <a:extLst>
              <a:ext uri="{FF2B5EF4-FFF2-40B4-BE49-F238E27FC236}">
                <a16:creationId xmlns:a16="http://schemas.microsoft.com/office/drawing/2014/main" id="{CBBC9C91-F9C2-341D-3E74-32DA5461D40A}"/>
              </a:ext>
            </a:extLst>
          </p:cNvPr>
          <p:cNvSpPr txBox="1"/>
          <p:nvPr/>
        </p:nvSpPr>
        <p:spPr>
          <a:xfrm>
            <a:off x="2180613" y="1744189"/>
            <a:ext cx="184666" cy="1626235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Cumulative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 </a:t>
            </a:r>
            <a:r>
              <a:rPr kumimoji="0" sz="12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incidence</a:t>
            </a: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 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(%)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Black"/>
            </a:endParaRPr>
          </a:p>
        </p:txBody>
      </p:sp>
      <p:sp>
        <p:nvSpPr>
          <p:cNvPr id="58" name="object 22">
            <a:extLst>
              <a:ext uri="{FF2B5EF4-FFF2-40B4-BE49-F238E27FC236}">
                <a16:creationId xmlns:a16="http://schemas.microsoft.com/office/drawing/2014/main" id="{2B6017D7-4D31-5330-A6BC-EC258EE54436}"/>
              </a:ext>
            </a:extLst>
          </p:cNvPr>
          <p:cNvSpPr/>
          <p:nvPr/>
        </p:nvSpPr>
        <p:spPr>
          <a:xfrm>
            <a:off x="2152269" y="1605842"/>
            <a:ext cx="8841740" cy="3681729"/>
          </a:xfrm>
          <a:custGeom>
            <a:avLst/>
            <a:gdLst/>
            <a:ahLst/>
            <a:cxnLst/>
            <a:rect l="l" t="t" r="r" b="b"/>
            <a:pathLst>
              <a:path w="8841740" h="3681729">
                <a:moveTo>
                  <a:pt x="76581" y="0"/>
                </a:moveTo>
                <a:lnTo>
                  <a:pt x="76581" y="3603371"/>
                </a:lnTo>
              </a:path>
              <a:path w="8841740" h="3681729">
                <a:moveTo>
                  <a:pt x="8841740" y="3603371"/>
                </a:moveTo>
                <a:lnTo>
                  <a:pt x="69595" y="3603371"/>
                </a:lnTo>
              </a:path>
              <a:path w="8841740" h="3681729">
                <a:moveTo>
                  <a:pt x="0" y="112395"/>
                </a:moveTo>
                <a:lnTo>
                  <a:pt x="71755" y="112395"/>
                </a:lnTo>
              </a:path>
              <a:path w="8841740" h="3681729">
                <a:moveTo>
                  <a:pt x="381" y="944499"/>
                </a:moveTo>
                <a:lnTo>
                  <a:pt x="78486" y="944499"/>
                </a:lnTo>
              </a:path>
              <a:path w="8841740" h="3681729">
                <a:moveTo>
                  <a:pt x="381" y="1779397"/>
                </a:moveTo>
                <a:lnTo>
                  <a:pt x="78486" y="1779397"/>
                </a:lnTo>
              </a:path>
              <a:path w="8841740" h="3681729">
                <a:moveTo>
                  <a:pt x="381" y="2611247"/>
                </a:moveTo>
                <a:lnTo>
                  <a:pt x="78486" y="2611247"/>
                </a:lnTo>
              </a:path>
              <a:path w="8841740" h="3681729">
                <a:moveTo>
                  <a:pt x="5333" y="3445002"/>
                </a:moveTo>
                <a:lnTo>
                  <a:pt x="78486" y="3445002"/>
                </a:lnTo>
              </a:path>
              <a:path w="8841740" h="3681729">
                <a:moveTo>
                  <a:pt x="473710" y="3606800"/>
                </a:moveTo>
                <a:lnTo>
                  <a:pt x="473710" y="3676650"/>
                </a:lnTo>
              </a:path>
              <a:path w="8841740" h="3681729">
                <a:moveTo>
                  <a:pt x="1270000" y="3606800"/>
                </a:moveTo>
                <a:lnTo>
                  <a:pt x="1270000" y="3676650"/>
                </a:lnTo>
              </a:path>
              <a:path w="8841740" h="3681729">
                <a:moveTo>
                  <a:pt x="2066035" y="3606800"/>
                </a:moveTo>
                <a:lnTo>
                  <a:pt x="2066035" y="3676650"/>
                </a:lnTo>
              </a:path>
              <a:path w="8841740" h="3681729">
                <a:moveTo>
                  <a:pt x="2856992" y="3606800"/>
                </a:moveTo>
                <a:lnTo>
                  <a:pt x="2856992" y="3676650"/>
                </a:lnTo>
              </a:path>
              <a:path w="8841740" h="3681729">
                <a:moveTo>
                  <a:pt x="3656456" y="3606800"/>
                </a:moveTo>
                <a:lnTo>
                  <a:pt x="3656456" y="3681603"/>
                </a:lnTo>
              </a:path>
              <a:path w="8841740" h="3681729">
                <a:moveTo>
                  <a:pt x="4457446" y="3606800"/>
                </a:moveTo>
                <a:lnTo>
                  <a:pt x="4457446" y="3681603"/>
                </a:lnTo>
              </a:path>
              <a:path w="8841740" h="3681729">
                <a:moveTo>
                  <a:pt x="5255006" y="3606800"/>
                </a:moveTo>
                <a:lnTo>
                  <a:pt x="5255006" y="3681603"/>
                </a:lnTo>
              </a:path>
              <a:path w="8841740" h="3681729">
                <a:moveTo>
                  <a:pt x="6046088" y="3606800"/>
                </a:moveTo>
                <a:lnTo>
                  <a:pt x="6046088" y="3681603"/>
                </a:lnTo>
              </a:path>
              <a:path w="8841740" h="3681729">
                <a:moveTo>
                  <a:pt x="6850380" y="3606800"/>
                </a:moveTo>
                <a:lnTo>
                  <a:pt x="6850380" y="3681603"/>
                </a:lnTo>
              </a:path>
              <a:path w="8841740" h="3681729">
                <a:moveTo>
                  <a:pt x="7638033" y="3606800"/>
                </a:moveTo>
                <a:lnTo>
                  <a:pt x="7638033" y="3676650"/>
                </a:lnTo>
              </a:path>
              <a:path w="8841740" h="3681729">
                <a:moveTo>
                  <a:pt x="8437499" y="3606800"/>
                </a:moveTo>
                <a:lnTo>
                  <a:pt x="8437499" y="368160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59" name="object 3">
            <a:extLst>
              <a:ext uri="{FF2B5EF4-FFF2-40B4-BE49-F238E27FC236}">
                <a16:creationId xmlns:a16="http://schemas.microsoft.com/office/drawing/2014/main" id="{2E857CD5-E356-D78F-94AF-81A3D6442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360835"/>
              </p:ext>
            </p:extLst>
          </p:nvPr>
        </p:nvGraphicFramePr>
        <p:xfrm>
          <a:off x="5088599" y="1630732"/>
          <a:ext cx="6327074" cy="1177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2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9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1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4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3540">
                <a:tc gridSpan="2">
                  <a:txBody>
                    <a:bodyPr/>
                    <a:lstStyle/>
                    <a:p>
                      <a:pPr marL="13525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spc="-10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Events,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Arial Black"/>
                      </a:endParaRPr>
                    </a:p>
                    <a:p>
                      <a:pPr marL="142430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n</a:t>
                      </a:r>
                      <a:r>
                        <a:rPr sz="1800" spc="-85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 </a:t>
                      </a:r>
                      <a:r>
                        <a:rPr sz="1800" spc="-25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(%)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Arial Black"/>
                      </a:endParaRPr>
                    </a:p>
                  </a:txBody>
                  <a:tcPr marL="0" marR="0" marT="1905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spc="-70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Incidence </a:t>
                      </a:r>
                      <a:r>
                        <a:rPr sz="1800" spc="-40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rate</a:t>
                      </a:r>
                      <a:r>
                        <a:rPr sz="1800" spc="-55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 </a:t>
                      </a:r>
                      <a:r>
                        <a:rPr sz="1800" spc="-25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per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Arial Black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800" spc="-95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1000</a:t>
                      </a:r>
                      <a:r>
                        <a:rPr sz="1800" spc="-25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 </a:t>
                      </a:r>
                      <a:r>
                        <a:rPr sz="1800" spc="-40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patient-</a:t>
                      </a:r>
                      <a:r>
                        <a:rPr sz="1800" spc="-65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years </a:t>
                      </a:r>
                      <a:r>
                        <a:rPr sz="1800" spc="-90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(95%</a:t>
                      </a:r>
                      <a:r>
                        <a:rPr sz="1800" spc="-30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 </a:t>
                      </a:r>
                      <a:r>
                        <a:rPr sz="1800" spc="-25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CI)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Arial Black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spc="-45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Mean</a:t>
                      </a:r>
                      <a:r>
                        <a:rPr sz="1800" spc="-60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 </a:t>
                      </a:r>
                      <a:r>
                        <a:rPr sz="1800" spc="-20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(SD)</a:t>
                      </a:r>
                      <a:endParaRPr sz="1800">
                        <a:solidFill>
                          <a:schemeClr val="tx1"/>
                        </a:solidFill>
                        <a:latin typeface="+mn-lt"/>
                        <a:cs typeface="Arial Black"/>
                      </a:endParaRPr>
                    </a:p>
                    <a:p>
                      <a:pPr marL="252729">
                        <a:lnSpc>
                          <a:spcPct val="100000"/>
                        </a:lnSpc>
                      </a:pPr>
                      <a:r>
                        <a:rPr sz="1800" spc="-50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follow-</a:t>
                      </a:r>
                      <a:r>
                        <a:rPr sz="1800" spc="-25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up</a:t>
                      </a:r>
                      <a:endParaRPr sz="1800">
                        <a:solidFill>
                          <a:schemeClr val="tx1"/>
                        </a:solidFill>
                        <a:latin typeface="+mn-lt"/>
                        <a:cs typeface="Arial Black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Tirzepatide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Arial Black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  <a:cs typeface="Arial MT"/>
                        </a:rPr>
                        <a:t>83</a:t>
                      </a:r>
                      <a:r>
                        <a:rPr sz="1800" spc="15" dirty="0">
                          <a:solidFill>
                            <a:schemeClr val="tx1"/>
                          </a:solidFill>
                          <a:latin typeface="+mn-lt"/>
                          <a:cs typeface="Arial MT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+mn-lt"/>
                          <a:cs typeface="Arial MT"/>
                        </a:rPr>
                        <a:t>(0.8)</a:t>
                      </a:r>
                      <a:endParaRPr sz="1800">
                        <a:solidFill>
                          <a:schemeClr val="tx1"/>
                        </a:solidFill>
                        <a:latin typeface="+mn-lt"/>
                        <a:cs typeface="Arial MT"/>
                      </a:endParaRPr>
                    </a:p>
                  </a:txBody>
                  <a:tcPr marL="0" marR="0" marT="3048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6959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95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 Black"/>
                        </a:rPr>
                        <a:t>10.8</a:t>
                      </a:r>
                      <a:r>
                        <a:rPr sz="1800" b="1" spc="-5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 Black"/>
                        </a:rPr>
                        <a:t> </a:t>
                      </a:r>
                      <a:r>
                        <a:rPr sz="1800" b="1" spc="-1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 MT"/>
                        </a:rPr>
                        <a:t>(8.61-13.30)</a:t>
                      </a:r>
                      <a:endParaRPr sz="18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cs typeface="Arial MT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200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  <a:cs typeface="Arial MT"/>
                        </a:rPr>
                        <a:t>8.6 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+mn-lt"/>
                          <a:cs typeface="Arial MT"/>
                        </a:rPr>
                        <a:t>(7.1)</a:t>
                      </a:r>
                      <a:endParaRPr sz="1800">
                        <a:solidFill>
                          <a:schemeClr val="tx1"/>
                        </a:solidFill>
                        <a:latin typeface="+mn-lt"/>
                        <a:cs typeface="Arial MT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Semaglutide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Arial Black"/>
                      </a:endParaRPr>
                    </a:p>
                  </a:txBody>
                  <a:tcPr marL="0" marR="0" marT="3048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  <a:cs typeface="Arial MT"/>
                        </a:rPr>
                        <a:t>56</a:t>
                      </a:r>
                      <a:r>
                        <a:rPr sz="1800" spc="25" dirty="0">
                          <a:solidFill>
                            <a:schemeClr val="tx1"/>
                          </a:solidFill>
                          <a:latin typeface="+mn-lt"/>
                          <a:cs typeface="Arial MT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+mn-lt"/>
                          <a:cs typeface="Arial MT"/>
                        </a:rPr>
                        <a:t>(0.5)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Arial MT"/>
                      </a:endParaRPr>
                    </a:p>
                  </a:txBody>
                  <a:tcPr marL="0" marR="0" marT="3048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470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9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 Black"/>
                        </a:rPr>
                        <a:t>7.6</a:t>
                      </a:r>
                      <a:r>
                        <a:rPr sz="1800" b="1" spc="-1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 Black"/>
                        </a:rPr>
                        <a:t> </a:t>
                      </a:r>
                      <a:r>
                        <a:rPr sz="1800" b="1" spc="-1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 MT"/>
                        </a:rPr>
                        <a:t>(5.70-9.77)</a:t>
                      </a:r>
                      <a:endParaRPr sz="18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cs typeface="Arial MT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200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  <a:cs typeface="Arial MT"/>
                        </a:rPr>
                        <a:t>8.3</a:t>
                      </a:r>
                      <a:r>
                        <a:rPr sz="1800" spc="10" dirty="0">
                          <a:solidFill>
                            <a:schemeClr val="tx1"/>
                          </a:solidFill>
                          <a:latin typeface="+mn-lt"/>
                          <a:cs typeface="Arial MT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+mn-lt"/>
                          <a:cs typeface="Arial MT"/>
                        </a:rPr>
                        <a:t>(6.4)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Arial MT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0C40578E-F679-9DAD-44C4-B2F8DD8E49D9}"/>
              </a:ext>
            </a:extLst>
          </p:cNvPr>
          <p:cNvSpPr txBox="1"/>
          <p:nvPr/>
        </p:nvSpPr>
        <p:spPr>
          <a:xfrm>
            <a:off x="3410217" y="3477989"/>
            <a:ext cx="3967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7,6% SEMA VERSUS 10,8% TIRZE (-29%)</a:t>
            </a:r>
          </a:p>
        </p:txBody>
      </p:sp>
    </p:spTree>
    <p:extLst>
      <p:ext uri="{BB962C8B-B14F-4D97-AF65-F5344CB8AC3E}">
        <p14:creationId xmlns:p14="http://schemas.microsoft.com/office/powerpoint/2010/main" val="272315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CE0560-7119-ACD0-51B3-0B338E89B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783" y="298565"/>
            <a:ext cx="3749867" cy="1063030"/>
          </a:xfrm>
        </p:spPr>
        <p:txBody>
          <a:bodyPr anchor="b">
            <a:normAutofit/>
          </a:bodyPr>
          <a:lstStyle/>
          <a:p>
            <a:r>
              <a:rPr lang="it-IT" sz="2000" b="0" dirty="0">
                <a:solidFill>
                  <a:schemeClr val="tx1"/>
                </a:solidFill>
                <a:cs typeface="Arial" panose="020B0604020202020204" pitchFamily="34" charset="0"/>
              </a:rPr>
              <a:t>LOWER RISK FOR SEMA GROUP IN </a:t>
            </a:r>
            <a:br>
              <a:rPr lang="it-IT" sz="2000" b="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it-IT" sz="2000" b="0" dirty="0">
                <a:solidFill>
                  <a:schemeClr val="tx1"/>
                </a:solidFill>
                <a:cs typeface="Arial" panose="020B0604020202020204" pitchFamily="34" charset="0"/>
              </a:rPr>
              <a:t>REVISED 5 POINT MACE (ITT)</a:t>
            </a:r>
            <a:endParaRPr lang="it-IT" sz="2000" b="0" dirty="0">
              <a:solidFill>
                <a:schemeClr val="tx1"/>
              </a:solidFill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2B23796D-3020-8D67-2F8B-0AA7435E5510}"/>
              </a:ext>
            </a:extLst>
          </p:cNvPr>
          <p:cNvSpPr txBox="1">
            <a:spLocks/>
          </p:cNvSpPr>
          <p:nvPr/>
        </p:nvSpPr>
        <p:spPr>
          <a:xfrm>
            <a:off x="10632757" y="214313"/>
            <a:ext cx="1045845" cy="551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1900" dirty="0">
                <a:solidFill>
                  <a:srgbClr val="00B050"/>
                </a:solidFill>
              </a:rPr>
              <a:t>STEER</a:t>
            </a:r>
          </a:p>
        </p:txBody>
      </p:sp>
      <p:grpSp>
        <p:nvGrpSpPr>
          <p:cNvPr id="3" name="object 2">
            <a:extLst>
              <a:ext uri="{FF2B5EF4-FFF2-40B4-BE49-F238E27FC236}">
                <a16:creationId xmlns:a16="http://schemas.microsoft.com/office/drawing/2014/main" id="{4EF3140B-4059-E29C-CCC8-2C11F2A58416}"/>
              </a:ext>
            </a:extLst>
          </p:cNvPr>
          <p:cNvGrpSpPr/>
          <p:nvPr/>
        </p:nvGrpSpPr>
        <p:grpSpPr>
          <a:xfrm>
            <a:off x="2145919" y="1645792"/>
            <a:ext cx="8854440" cy="3694429"/>
            <a:chOff x="2145919" y="1645792"/>
            <a:chExt cx="8854440" cy="3694429"/>
          </a:xfrm>
        </p:grpSpPr>
        <p:pic>
          <p:nvPicPr>
            <p:cNvPr id="4" name="object 3">
              <a:extLst>
                <a:ext uri="{FF2B5EF4-FFF2-40B4-BE49-F238E27FC236}">
                  <a16:creationId xmlns:a16="http://schemas.microsoft.com/office/drawing/2014/main" id="{06BF1641-6FFC-68D0-2FE1-8E3AA781D8F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05705" y="3314417"/>
              <a:ext cx="8387877" cy="1804163"/>
            </a:xfrm>
            <a:prstGeom prst="rect">
              <a:avLst/>
            </a:prstGeom>
          </p:spPr>
        </p:pic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5B164B59-BC89-DACE-59A6-6FB18CFF2115}"/>
                </a:ext>
              </a:extLst>
            </p:cNvPr>
            <p:cNvSpPr/>
            <p:nvPr/>
          </p:nvSpPr>
          <p:spPr>
            <a:xfrm>
              <a:off x="2152269" y="1652142"/>
              <a:ext cx="8841740" cy="3681729"/>
            </a:xfrm>
            <a:custGeom>
              <a:avLst/>
              <a:gdLst/>
              <a:ahLst/>
              <a:cxnLst/>
              <a:rect l="l" t="t" r="r" b="b"/>
              <a:pathLst>
                <a:path w="8841740" h="3681729">
                  <a:moveTo>
                    <a:pt x="76581" y="0"/>
                  </a:moveTo>
                  <a:lnTo>
                    <a:pt x="76581" y="3603371"/>
                  </a:lnTo>
                </a:path>
                <a:path w="8841740" h="3681729">
                  <a:moveTo>
                    <a:pt x="8841740" y="3603371"/>
                  </a:moveTo>
                  <a:lnTo>
                    <a:pt x="69595" y="3603371"/>
                  </a:lnTo>
                </a:path>
                <a:path w="8841740" h="3681729">
                  <a:moveTo>
                    <a:pt x="0" y="112395"/>
                  </a:moveTo>
                  <a:lnTo>
                    <a:pt x="71755" y="112395"/>
                  </a:lnTo>
                </a:path>
                <a:path w="8841740" h="3681729">
                  <a:moveTo>
                    <a:pt x="381" y="944499"/>
                  </a:moveTo>
                  <a:lnTo>
                    <a:pt x="78486" y="944499"/>
                  </a:lnTo>
                </a:path>
                <a:path w="8841740" h="3681729">
                  <a:moveTo>
                    <a:pt x="381" y="1779397"/>
                  </a:moveTo>
                  <a:lnTo>
                    <a:pt x="78486" y="1779397"/>
                  </a:lnTo>
                </a:path>
                <a:path w="8841740" h="3681729">
                  <a:moveTo>
                    <a:pt x="381" y="2611247"/>
                  </a:moveTo>
                  <a:lnTo>
                    <a:pt x="78486" y="2611247"/>
                  </a:lnTo>
                </a:path>
                <a:path w="8841740" h="3681729">
                  <a:moveTo>
                    <a:pt x="5333" y="3445002"/>
                  </a:moveTo>
                  <a:lnTo>
                    <a:pt x="78486" y="3445002"/>
                  </a:lnTo>
                </a:path>
                <a:path w="8841740" h="3681729">
                  <a:moveTo>
                    <a:pt x="473710" y="3606800"/>
                  </a:moveTo>
                  <a:lnTo>
                    <a:pt x="473710" y="3676650"/>
                  </a:lnTo>
                </a:path>
                <a:path w="8841740" h="3681729">
                  <a:moveTo>
                    <a:pt x="1270000" y="3606800"/>
                  </a:moveTo>
                  <a:lnTo>
                    <a:pt x="1270000" y="3676650"/>
                  </a:lnTo>
                </a:path>
                <a:path w="8841740" h="3681729">
                  <a:moveTo>
                    <a:pt x="2066035" y="3606800"/>
                  </a:moveTo>
                  <a:lnTo>
                    <a:pt x="2066035" y="3676650"/>
                  </a:lnTo>
                </a:path>
                <a:path w="8841740" h="3681729">
                  <a:moveTo>
                    <a:pt x="2856992" y="3606800"/>
                  </a:moveTo>
                  <a:lnTo>
                    <a:pt x="2856992" y="3676650"/>
                  </a:lnTo>
                </a:path>
                <a:path w="8841740" h="3681729">
                  <a:moveTo>
                    <a:pt x="3656456" y="3606800"/>
                  </a:moveTo>
                  <a:lnTo>
                    <a:pt x="3656456" y="3681603"/>
                  </a:lnTo>
                </a:path>
                <a:path w="8841740" h="3681729">
                  <a:moveTo>
                    <a:pt x="4457446" y="3606800"/>
                  </a:moveTo>
                  <a:lnTo>
                    <a:pt x="4457446" y="3681603"/>
                  </a:lnTo>
                </a:path>
                <a:path w="8841740" h="3681729">
                  <a:moveTo>
                    <a:pt x="5255006" y="3606800"/>
                  </a:moveTo>
                  <a:lnTo>
                    <a:pt x="5255006" y="3681603"/>
                  </a:lnTo>
                </a:path>
                <a:path w="8841740" h="3681729">
                  <a:moveTo>
                    <a:pt x="6046088" y="3606800"/>
                  </a:moveTo>
                  <a:lnTo>
                    <a:pt x="6046088" y="3681603"/>
                  </a:lnTo>
                </a:path>
                <a:path w="8841740" h="3681729">
                  <a:moveTo>
                    <a:pt x="6850380" y="3606800"/>
                  </a:moveTo>
                  <a:lnTo>
                    <a:pt x="6850380" y="3681603"/>
                  </a:lnTo>
                </a:path>
                <a:path w="8841740" h="3681729">
                  <a:moveTo>
                    <a:pt x="7638033" y="3606800"/>
                  </a:moveTo>
                  <a:lnTo>
                    <a:pt x="7638033" y="3676650"/>
                  </a:lnTo>
                </a:path>
                <a:path w="8841740" h="3681729">
                  <a:moveTo>
                    <a:pt x="8437499" y="3606800"/>
                  </a:moveTo>
                  <a:lnTo>
                    <a:pt x="8437499" y="368160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object 9">
            <a:extLst>
              <a:ext uri="{FF2B5EF4-FFF2-40B4-BE49-F238E27FC236}">
                <a16:creationId xmlns:a16="http://schemas.microsoft.com/office/drawing/2014/main" id="{0410914F-5D2E-A4F7-2F68-00C16F84CFC8}"/>
              </a:ext>
            </a:extLst>
          </p:cNvPr>
          <p:cNvSpPr txBox="1"/>
          <p:nvPr/>
        </p:nvSpPr>
        <p:spPr>
          <a:xfrm>
            <a:off x="1283954" y="2101361"/>
            <a:ext cx="184666" cy="2587625"/>
          </a:xfrm>
          <a:prstGeom prst="rect">
            <a:avLst/>
          </a:prstGeom>
        </p:spPr>
        <p:txBody>
          <a:bodyPr vert="vert270" wrap="square" lIns="0" tIns="26034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Cumulative</a:t>
            </a:r>
            <a:r>
              <a:rPr kumimoji="0" sz="12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 </a:t>
            </a:r>
            <a:r>
              <a:rPr kumimoji="0" sz="1200" b="0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incidence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 </a:t>
            </a:r>
            <a:r>
              <a:rPr kumimoji="0" sz="12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(%)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Black"/>
            </a:endParaRPr>
          </a:p>
        </p:txBody>
      </p:sp>
      <p:sp>
        <p:nvSpPr>
          <p:cNvPr id="38" name="object 11">
            <a:extLst>
              <a:ext uri="{FF2B5EF4-FFF2-40B4-BE49-F238E27FC236}">
                <a16:creationId xmlns:a16="http://schemas.microsoft.com/office/drawing/2014/main" id="{6440CECE-F75E-995C-BD1C-51B78FCCCD11}"/>
              </a:ext>
            </a:extLst>
          </p:cNvPr>
          <p:cNvSpPr txBox="1"/>
          <p:nvPr/>
        </p:nvSpPr>
        <p:spPr>
          <a:xfrm>
            <a:off x="1859660" y="2489961"/>
            <a:ext cx="2413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6%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39" name="object 12">
            <a:extLst>
              <a:ext uri="{FF2B5EF4-FFF2-40B4-BE49-F238E27FC236}">
                <a16:creationId xmlns:a16="http://schemas.microsoft.com/office/drawing/2014/main" id="{8A21720E-EC5B-E68B-E553-BA5FCD996255}"/>
              </a:ext>
            </a:extLst>
          </p:cNvPr>
          <p:cNvSpPr txBox="1"/>
          <p:nvPr/>
        </p:nvSpPr>
        <p:spPr>
          <a:xfrm>
            <a:off x="1860930" y="4157217"/>
            <a:ext cx="2413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2%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40" name="object 13">
            <a:extLst>
              <a:ext uri="{FF2B5EF4-FFF2-40B4-BE49-F238E27FC236}">
                <a16:creationId xmlns:a16="http://schemas.microsoft.com/office/drawing/2014/main" id="{00CB116F-BC5B-A88D-B910-1C3BC1902F21}"/>
              </a:ext>
            </a:extLst>
          </p:cNvPr>
          <p:cNvSpPr txBox="1"/>
          <p:nvPr/>
        </p:nvSpPr>
        <p:spPr>
          <a:xfrm>
            <a:off x="1860295" y="4993894"/>
            <a:ext cx="2413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0%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41" name="object 14">
            <a:extLst>
              <a:ext uri="{FF2B5EF4-FFF2-40B4-BE49-F238E27FC236}">
                <a16:creationId xmlns:a16="http://schemas.microsoft.com/office/drawing/2014/main" id="{E6D34439-AE0C-8E08-A658-EBE33D82EB6C}"/>
              </a:ext>
            </a:extLst>
          </p:cNvPr>
          <p:cNvSpPr txBox="1"/>
          <p:nvPr/>
        </p:nvSpPr>
        <p:spPr>
          <a:xfrm>
            <a:off x="2564383" y="5329885"/>
            <a:ext cx="1136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42" name="object 15">
            <a:extLst>
              <a:ext uri="{FF2B5EF4-FFF2-40B4-BE49-F238E27FC236}">
                <a16:creationId xmlns:a16="http://schemas.microsoft.com/office/drawing/2014/main" id="{CEFC3BF9-5B45-EDBF-D9A9-F964224C596E}"/>
              </a:ext>
            </a:extLst>
          </p:cNvPr>
          <p:cNvSpPr txBox="1"/>
          <p:nvPr/>
        </p:nvSpPr>
        <p:spPr>
          <a:xfrm>
            <a:off x="3368802" y="5329885"/>
            <a:ext cx="1136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3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43" name="object 16">
            <a:extLst>
              <a:ext uri="{FF2B5EF4-FFF2-40B4-BE49-F238E27FC236}">
                <a16:creationId xmlns:a16="http://schemas.microsoft.com/office/drawing/2014/main" id="{6D565209-479A-5E24-ADD9-96AADB5E05FA}"/>
              </a:ext>
            </a:extLst>
          </p:cNvPr>
          <p:cNvSpPr txBox="1"/>
          <p:nvPr/>
        </p:nvSpPr>
        <p:spPr>
          <a:xfrm>
            <a:off x="4166361" y="5329885"/>
            <a:ext cx="1136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6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B61A9ACF-0E73-AE3D-0AD5-DE48C77FFD89}"/>
              </a:ext>
            </a:extLst>
          </p:cNvPr>
          <p:cNvSpPr txBox="1"/>
          <p:nvPr/>
        </p:nvSpPr>
        <p:spPr>
          <a:xfrm>
            <a:off x="4954651" y="5329885"/>
            <a:ext cx="1136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9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5D72B05E-12A2-478C-D216-25042B28E6D5}"/>
              </a:ext>
            </a:extLst>
          </p:cNvPr>
          <p:cNvSpPr txBox="1"/>
          <p:nvPr/>
        </p:nvSpPr>
        <p:spPr>
          <a:xfrm>
            <a:off x="5709920" y="5329885"/>
            <a:ext cx="2025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12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2EEA1D22-1828-C2B1-F0E4-A68B0AB21E84}"/>
              </a:ext>
            </a:extLst>
          </p:cNvPr>
          <p:cNvSpPr txBox="1"/>
          <p:nvPr/>
        </p:nvSpPr>
        <p:spPr>
          <a:xfrm>
            <a:off x="6513703" y="5329885"/>
            <a:ext cx="2025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15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881EE5AB-E8DC-ECCC-20C7-F238A778898C}"/>
              </a:ext>
            </a:extLst>
          </p:cNvPr>
          <p:cNvSpPr txBox="1"/>
          <p:nvPr/>
        </p:nvSpPr>
        <p:spPr>
          <a:xfrm>
            <a:off x="7311390" y="5329885"/>
            <a:ext cx="2025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18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8479D060-7F75-D4DC-CD3C-4287590D77AF}"/>
              </a:ext>
            </a:extLst>
          </p:cNvPr>
          <p:cNvSpPr txBox="1"/>
          <p:nvPr/>
        </p:nvSpPr>
        <p:spPr>
          <a:xfrm>
            <a:off x="8103234" y="5329885"/>
            <a:ext cx="2025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21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91AB7F9F-BE20-B548-AD5B-F2FD1098A567}"/>
              </a:ext>
            </a:extLst>
          </p:cNvPr>
          <p:cNvSpPr txBox="1"/>
          <p:nvPr/>
        </p:nvSpPr>
        <p:spPr>
          <a:xfrm>
            <a:off x="8906382" y="5329885"/>
            <a:ext cx="2025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24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900CF3FA-A0C2-8CA1-15DC-C82C0955099B}"/>
              </a:ext>
            </a:extLst>
          </p:cNvPr>
          <p:cNvSpPr txBox="1"/>
          <p:nvPr/>
        </p:nvSpPr>
        <p:spPr>
          <a:xfrm>
            <a:off x="9692767" y="5329885"/>
            <a:ext cx="2025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27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DCE08C74-DE6B-E72D-AC3C-549A7B614231}"/>
              </a:ext>
            </a:extLst>
          </p:cNvPr>
          <p:cNvSpPr txBox="1"/>
          <p:nvPr/>
        </p:nvSpPr>
        <p:spPr>
          <a:xfrm>
            <a:off x="10496804" y="5329885"/>
            <a:ext cx="2025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30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DF612A76-F92F-50CB-6C8B-E10131668798}"/>
              </a:ext>
            </a:extLst>
          </p:cNvPr>
          <p:cNvSpPr txBox="1"/>
          <p:nvPr/>
        </p:nvSpPr>
        <p:spPr>
          <a:xfrm>
            <a:off x="6220205" y="5434493"/>
            <a:ext cx="796290" cy="62388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Months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Black"/>
            </a:endParaRPr>
          </a:p>
          <a:p>
            <a:pPr marL="13335" marR="0" lvl="0" indent="0" algn="ctr" defTabSz="914400" eaLnBrk="1" fontAlgn="auto" latinLnBrk="0" hangingPunct="1">
              <a:lnSpc>
                <a:spcPct val="100000"/>
              </a:lnSpc>
              <a:spcBef>
                <a:spcPts val="1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1849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  <a:p>
            <a:pPr marL="1333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1669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54" name="object 26">
            <a:extLst>
              <a:ext uri="{FF2B5EF4-FFF2-40B4-BE49-F238E27FC236}">
                <a16:creationId xmlns:a16="http://schemas.microsoft.com/office/drawing/2014/main" id="{8C6BF3F6-AC1C-9C0B-B872-2C2C37CC576D}"/>
              </a:ext>
            </a:extLst>
          </p:cNvPr>
          <p:cNvSpPr txBox="1"/>
          <p:nvPr/>
        </p:nvSpPr>
        <p:spPr>
          <a:xfrm>
            <a:off x="1240027" y="5524296"/>
            <a:ext cx="982980" cy="60071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lvl="0" indent="172720" algn="r" defTabSz="914400" eaLnBrk="1" fontAlgn="auto" latinLnBrk="0" hangingPunct="1">
              <a:lnSpc>
                <a:spcPct val="1036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No.</a:t>
            </a:r>
            <a:r>
              <a:rPr kumimoji="0" sz="12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 </a:t>
            </a:r>
            <a:r>
              <a:rPr kumimoji="0" sz="12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at</a:t>
            </a:r>
            <a:r>
              <a:rPr kumimoji="0" sz="12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 </a:t>
            </a:r>
            <a:r>
              <a:rPr kumimoji="0" sz="12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risk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929AA7"/>
                </a:solidFill>
                <a:effectLst/>
                <a:uLnTx/>
                <a:uFillTx/>
                <a:cs typeface="Arial Black"/>
              </a:rPr>
              <a:t>Tirzepatide </a:t>
            </a:r>
            <a:r>
              <a:rPr kumimoji="0" sz="1200" b="0" i="0" u="none" strike="noStrike" kern="0" cap="none" spc="-70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Black"/>
              </a:rPr>
              <a:t>Semaglutide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Black"/>
            </a:endParaRPr>
          </a:p>
        </p:txBody>
      </p:sp>
      <p:sp>
        <p:nvSpPr>
          <p:cNvPr id="55" name="object 27">
            <a:extLst>
              <a:ext uri="{FF2B5EF4-FFF2-40B4-BE49-F238E27FC236}">
                <a16:creationId xmlns:a16="http://schemas.microsoft.com/office/drawing/2014/main" id="{6A091666-C995-29CC-710E-87CA70B725C7}"/>
              </a:ext>
            </a:extLst>
          </p:cNvPr>
          <p:cNvSpPr txBox="1"/>
          <p:nvPr/>
        </p:nvSpPr>
        <p:spPr>
          <a:xfrm>
            <a:off x="2389758" y="5733389"/>
            <a:ext cx="46735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10625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10625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56" name="object 28">
            <a:extLst>
              <a:ext uri="{FF2B5EF4-FFF2-40B4-BE49-F238E27FC236}">
                <a16:creationId xmlns:a16="http://schemas.microsoft.com/office/drawing/2014/main" id="{DE16DFF3-E3E1-0B98-2926-575C2633D822}"/>
              </a:ext>
            </a:extLst>
          </p:cNvPr>
          <p:cNvSpPr txBox="1"/>
          <p:nvPr/>
        </p:nvSpPr>
        <p:spPr>
          <a:xfrm>
            <a:off x="3241929" y="5733389"/>
            <a:ext cx="3790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7877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8158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57" name="object 29">
            <a:extLst>
              <a:ext uri="{FF2B5EF4-FFF2-40B4-BE49-F238E27FC236}">
                <a16:creationId xmlns:a16="http://schemas.microsoft.com/office/drawing/2014/main" id="{8E788EF4-CD51-8599-6C15-A55FD621507D}"/>
              </a:ext>
            </a:extLst>
          </p:cNvPr>
          <p:cNvSpPr txBox="1"/>
          <p:nvPr/>
        </p:nvSpPr>
        <p:spPr>
          <a:xfrm>
            <a:off x="4033265" y="5733389"/>
            <a:ext cx="3790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5730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5917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60" name="object 30">
            <a:extLst>
              <a:ext uri="{FF2B5EF4-FFF2-40B4-BE49-F238E27FC236}">
                <a16:creationId xmlns:a16="http://schemas.microsoft.com/office/drawing/2014/main" id="{CBC5176B-7AA5-F5B1-7B39-D041AC46E427}"/>
              </a:ext>
            </a:extLst>
          </p:cNvPr>
          <p:cNvSpPr txBox="1"/>
          <p:nvPr/>
        </p:nvSpPr>
        <p:spPr>
          <a:xfrm>
            <a:off x="4821682" y="5733389"/>
            <a:ext cx="3790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4197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3821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61" name="object 31">
            <a:extLst>
              <a:ext uri="{FF2B5EF4-FFF2-40B4-BE49-F238E27FC236}">
                <a16:creationId xmlns:a16="http://schemas.microsoft.com/office/drawing/2014/main" id="{E99E7DD1-06D1-5F0B-BDEA-79D54F7DBE05}"/>
              </a:ext>
            </a:extLst>
          </p:cNvPr>
          <p:cNvSpPr txBox="1"/>
          <p:nvPr/>
        </p:nvSpPr>
        <p:spPr>
          <a:xfrm>
            <a:off x="5629783" y="5733389"/>
            <a:ext cx="3790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2706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2495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62" name="object 32">
            <a:extLst>
              <a:ext uri="{FF2B5EF4-FFF2-40B4-BE49-F238E27FC236}">
                <a16:creationId xmlns:a16="http://schemas.microsoft.com/office/drawing/2014/main" id="{8D96010C-5374-7C8B-267C-F4449F5C6A52}"/>
              </a:ext>
            </a:extLst>
          </p:cNvPr>
          <p:cNvSpPr txBox="1"/>
          <p:nvPr/>
        </p:nvSpPr>
        <p:spPr>
          <a:xfrm>
            <a:off x="7240651" y="5733389"/>
            <a:ext cx="3803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1305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1176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63" name="object 33">
            <a:extLst>
              <a:ext uri="{FF2B5EF4-FFF2-40B4-BE49-F238E27FC236}">
                <a16:creationId xmlns:a16="http://schemas.microsoft.com/office/drawing/2014/main" id="{93DD6DAD-A9A5-07CE-0011-425EC7A21FBB}"/>
              </a:ext>
            </a:extLst>
          </p:cNvPr>
          <p:cNvSpPr txBox="1"/>
          <p:nvPr/>
        </p:nvSpPr>
        <p:spPr>
          <a:xfrm>
            <a:off x="8084946" y="5733389"/>
            <a:ext cx="2908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814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662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64" name="object 34">
            <a:extLst>
              <a:ext uri="{FF2B5EF4-FFF2-40B4-BE49-F238E27FC236}">
                <a16:creationId xmlns:a16="http://schemas.microsoft.com/office/drawing/2014/main" id="{F0796042-C058-8710-7622-D1BBC8E6CC2D}"/>
              </a:ext>
            </a:extLst>
          </p:cNvPr>
          <p:cNvSpPr txBox="1"/>
          <p:nvPr/>
        </p:nvSpPr>
        <p:spPr>
          <a:xfrm>
            <a:off x="8862441" y="5733389"/>
            <a:ext cx="2908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530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119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65" name="object 35">
            <a:extLst>
              <a:ext uri="{FF2B5EF4-FFF2-40B4-BE49-F238E27FC236}">
                <a16:creationId xmlns:a16="http://schemas.microsoft.com/office/drawing/2014/main" id="{23C43187-627C-1B54-2B8B-83C22C3A706D}"/>
              </a:ext>
            </a:extLst>
          </p:cNvPr>
          <p:cNvSpPr txBox="1"/>
          <p:nvPr/>
        </p:nvSpPr>
        <p:spPr>
          <a:xfrm>
            <a:off x="9659493" y="5733389"/>
            <a:ext cx="2908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215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  <a:p>
            <a:pPr marL="5651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29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66" name="object 36">
            <a:extLst>
              <a:ext uri="{FF2B5EF4-FFF2-40B4-BE49-F238E27FC236}">
                <a16:creationId xmlns:a16="http://schemas.microsoft.com/office/drawing/2014/main" id="{2D2526EB-006F-7E03-3B71-0859A1406431}"/>
              </a:ext>
            </a:extLst>
          </p:cNvPr>
          <p:cNvSpPr txBox="1"/>
          <p:nvPr/>
        </p:nvSpPr>
        <p:spPr>
          <a:xfrm>
            <a:off x="10515092" y="5733389"/>
            <a:ext cx="2025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22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17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67" name="object 37">
            <a:extLst>
              <a:ext uri="{FF2B5EF4-FFF2-40B4-BE49-F238E27FC236}">
                <a16:creationId xmlns:a16="http://schemas.microsoft.com/office/drawing/2014/main" id="{9D33C1AD-80B0-380F-5BE4-DFC52A6D8039}"/>
              </a:ext>
            </a:extLst>
          </p:cNvPr>
          <p:cNvSpPr txBox="1"/>
          <p:nvPr/>
        </p:nvSpPr>
        <p:spPr>
          <a:xfrm>
            <a:off x="9998456" y="2974975"/>
            <a:ext cx="1028065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Tirzepatide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Black"/>
            </a:endParaRPr>
          </a:p>
        </p:txBody>
      </p:sp>
      <p:sp>
        <p:nvSpPr>
          <p:cNvPr id="68" name="object 38">
            <a:extLst>
              <a:ext uri="{FF2B5EF4-FFF2-40B4-BE49-F238E27FC236}">
                <a16:creationId xmlns:a16="http://schemas.microsoft.com/office/drawing/2014/main" id="{25FD5255-87BC-0CCB-259D-D46950534CC0}"/>
              </a:ext>
            </a:extLst>
          </p:cNvPr>
          <p:cNvSpPr txBox="1"/>
          <p:nvPr/>
        </p:nvSpPr>
        <p:spPr>
          <a:xfrm>
            <a:off x="9897236" y="3615309"/>
            <a:ext cx="11468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Semaglutide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Black"/>
            </a:endParaRPr>
          </a:p>
        </p:txBody>
      </p:sp>
      <p:sp>
        <p:nvSpPr>
          <p:cNvPr id="70" name="object 40">
            <a:extLst>
              <a:ext uri="{FF2B5EF4-FFF2-40B4-BE49-F238E27FC236}">
                <a16:creationId xmlns:a16="http://schemas.microsoft.com/office/drawing/2014/main" id="{E177C798-FEAC-95B1-D973-46B759415887}"/>
              </a:ext>
            </a:extLst>
          </p:cNvPr>
          <p:cNvSpPr txBox="1"/>
          <p:nvPr/>
        </p:nvSpPr>
        <p:spPr>
          <a:xfrm>
            <a:off x="3060954" y="3825621"/>
            <a:ext cx="9906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72" name="object 42">
            <a:extLst>
              <a:ext uri="{FF2B5EF4-FFF2-40B4-BE49-F238E27FC236}">
                <a16:creationId xmlns:a16="http://schemas.microsoft.com/office/drawing/2014/main" id="{E9453D10-C8AB-2F18-7247-2DBB4437397E}"/>
              </a:ext>
            </a:extLst>
          </p:cNvPr>
          <p:cNvSpPr txBox="1"/>
          <p:nvPr/>
        </p:nvSpPr>
        <p:spPr>
          <a:xfrm>
            <a:off x="4575428" y="3825621"/>
            <a:ext cx="9906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6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73" name="object 43">
            <a:extLst>
              <a:ext uri="{FF2B5EF4-FFF2-40B4-BE49-F238E27FC236}">
                <a16:creationId xmlns:a16="http://schemas.microsoft.com/office/drawing/2014/main" id="{EFD7E1C3-750E-AF15-5C67-EF90E1A95FB6}"/>
              </a:ext>
            </a:extLst>
          </p:cNvPr>
          <p:cNvSpPr txBox="1"/>
          <p:nvPr/>
        </p:nvSpPr>
        <p:spPr>
          <a:xfrm>
            <a:off x="5328284" y="3825621"/>
            <a:ext cx="9906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9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75" name="object 45">
            <a:extLst>
              <a:ext uri="{FF2B5EF4-FFF2-40B4-BE49-F238E27FC236}">
                <a16:creationId xmlns:a16="http://schemas.microsoft.com/office/drawing/2014/main" id="{152DDC64-3534-B79F-BAB0-3947D1BB9C0B}"/>
              </a:ext>
            </a:extLst>
          </p:cNvPr>
          <p:cNvSpPr txBox="1"/>
          <p:nvPr/>
        </p:nvSpPr>
        <p:spPr>
          <a:xfrm>
            <a:off x="2354234" y="1894664"/>
            <a:ext cx="184666" cy="1626235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Cumulative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 </a:t>
            </a:r>
            <a:r>
              <a:rPr kumimoji="0" sz="12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incidence</a:t>
            </a: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 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(%)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Black"/>
            </a:endParaRPr>
          </a:p>
        </p:txBody>
      </p:sp>
      <p:sp>
        <p:nvSpPr>
          <p:cNvPr id="76" name="object 47">
            <a:extLst>
              <a:ext uri="{FF2B5EF4-FFF2-40B4-BE49-F238E27FC236}">
                <a16:creationId xmlns:a16="http://schemas.microsoft.com/office/drawing/2014/main" id="{9DE1F3CA-F191-45B7-02D4-79FB22154D17}"/>
              </a:ext>
            </a:extLst>
          </p:cNvPr>
          <p:cNvSpPr txBox="1"/>
          <p:nvPr/>
        </p:nvSpPr>
        <p:spPr>
          <a:xfrm>
            <a:off x="1860550" y="3328542"/>
            <a:ext cx="1021080" cy="358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43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4%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  <a:p>
            <a:pPr marL="0" marR="5080" lvl="0" indent="0" algn="r" defTabSz="914400" eaLnBrk="1" fontAlgn="auto" latinLnBrk="0" hangingPunct="1">
              <a:lnSpc>
                <a:spcPts val="1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0.0%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77" name="object 51">
            <a:extLst>
              <a:ext uri="{FF2B5EF4-FFF2-40B4-BE49-F238E27FC236}">
                <a16:creationId xmlns:a16="http://schemas.microsoft.com/office/drawing/2014/main" id="{793BB766-5DA1-2776-CC35-800137C045D4}"/>
              </a:ext>
            </a:extLst>
          </p:cNvPr>
          <p:cNvSpPr txBox="1"/>
          <p:nvPr/>
        </p:nvSpPr>
        <p:spPr>
          <a:xfrm>
            <a:off x="2571114" y="2617723"/>
            <a:ext cx="31051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1.0%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78" name="object 52">
            <a:extLst>
              <a:ext uri="{FF2B5EF4-FFF2-40B4-BE49-F238E27FC236}">
                <a16:creationId xmlns:a16="http://schemas.microsoft.com/office/drawing/2014/main" id="{7E48AE92-D761-BF68-F536-A1BBAF2E28BB}"/>
              </a:ext>
            </a:extLst>
          </p:cNvPr>
          <p:cNvSpPr txBox="1"/>
          <p:nvPr/>
        </p:nvSpPr>
        <p:spPr>
          <a:xfrm>
            <a:off x="2571114" y="3063367"/>
            <a:ext cx="31051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0.5%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79" name="object 53">
            <a:extLst>
              <a:ext uri="{FF2B5EF4-FFF2-40B4-BE49-F238E27FC236}">
                <a16:creationId xmlns:a16="http://schemas.microsoft.com/office/drawing/2014/main" id="{BFBE7E93-F7AC-A01C-FF79-FF899A2E8D05}"/>
              </a:ext>
            </a:extLst>
          </p:cNvPr>
          <p:cNvSpPr/>
          <p:nvPr/>
        </p:nvSpPr>
        <p:spPr>
          <a:xfrm>
            <a:off x="2891663" y="3151377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6400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object 54">
            <a:extLst>
              <a:ext uri="{FF2B5EF4-FFF2-40B4-BE49-F238E27FC236}">
                <a16:creationId xmlns:a16="http://schemas.microsoft.com/office/drawing/2014/main" id="{1D8B635B-5556-89ED-F36D-AB0FCF79C05C}"/>
              </a:ext>
            </a:extLst>
          </p:cNvPr>
          <p:cNvSpPr txBox="1"/>
          <p:nvPr/>
        </p:nvSpPr>
        <p:spPr>
          <a:xfrm>
            <a:off x="2571114" y="2172461"/>
            <a:ext cx="31051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1.5%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graphicFrame>
        <p:nvGraphicFramePr>
          <p:cNvPr id="86" name="object 60">
            <a:extLst>
              <a:ext uri="{FF2B5EF4-FFF2-40B4-BE49-F238E27FC236}">
                <a16:creationId xmlns:a16="http://schemas.microsoft.com/office/drawing/2014/main" id="{1D3F310B-CE8F-94A6-BECA-E95BAE399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251095"/>
              </p:ext>
            </p:extLst>
          </p:nvPr>
        </p:nvGraphicFramePr>
        <p:xfrm>
          <a:off x="4674488" y="1415796"/>
          <a:ext cx="6838949" cy="1177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8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8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3540">
                <a:tc gridSpan="2">
                  <a:txBody>
                    <a:bodyPr/>
                    <a:lstStyle/>
                    <a:p>
                      <a:pPr marL="13525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spc="-10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Events,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Arial Black"/>
                      </a:endParaRPr>
                    </a:p>
                    <a:p>
                      <a:pPr marL="142430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n</a:t>
                      </a:r>
                      <a:r>
                        <a:rPr sz="1800" spc="-85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 </a:t>
                      </a:r>
                      <a:r>
                        <a:rPr sz="1800" spc="-25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(%)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Arial Black"/>
                      </a:endParaRPr>
                    </a:p>
                  </a:txBody>
                  <a:tcPr marL="0" marR="0" marT="1905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spc="-70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Incidence </a:t>
                      </a:r>
                      <a:r>
                        <a:rPr sz="1800" spc="-40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rate</a:t>
                      </a:r>
                      <a:r>
                        <a:rPr sz="1800" spc="-55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 </a:t>
                      </a:r>
                      <a:r>
                        <a:rPr sz="1800" spc="-25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per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Arial Black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800" spc="-95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1000</a:t>
                      </a:r>
                      <a:r>
                        <a:rPr sz="1800" spc="-25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 </a:t>
                      </a:r>
                      <a:r>
                        <a:rPr sz="1800" spc="-40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patient-</a:t>
                      </a:r>
                      <a:r>
                        <a:rPr sz="1800" spc="-65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years </a:t>
                      </a:r>
                      <a:r>
                        <a:rPr sz="1800" spc="-90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(95%</a:t>
                      </a:r>
                      <a:r>
                        <a:rPr sz="1800" spc="-30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 </a:t>
                      </a:r>
                      <a:r>
                        <a:rPr sz="1800" spc="-25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CI)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Arial Black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spc="-45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Mean</a:t>
                      </a:r>
                      <a:r>
                        <a:rPr sz="1800" spc="-60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 </a:t>
                      </a:r>
                      <a:r>
                        <a:rPr sz="1800" spc="-20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(SD)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Arial Black"/>
                      </a:endParaRPr>
                    </a:p>
                    <a:p>
                      <a:pPr marL="252729">
                        <a:lnSpc>
                          <a:spcPct val="100000"/>
                        </a:lnSpc>
                      </a:pPr>
                      <a:r>
                        <a:rPr sz="1800" spc="-50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follow-</a:t>
                      </a:r>
                      <a:r>
                        <a:rPr sz="1800" spc="-25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up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Arial Black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Tirzepatide</a:t>
                      </a:r>
                      <a:endParaRPr sz="1800">
                        <a:solidFill>
                          <a:schemeClr val="tx1"/>
                        </a:solidFill>
                        <a:latin typeface="+mn-lt"/>
                        <a:cs typeface="Arial Black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  <a:cs typeface="Arial MT"/>
                        </a:rPr>
                        <a:t>161</a:t>
                      </a:r>
                      <a:r>
                        <a:rPr sz="1800" spc="30" dirty="0">
                          <a:solidFill>
                            <a:schemeClr val="tx1"/>
                          </a:solidFill>
                          <a:latin typeface="+mn-lt"/>
                          <a:cs typeface="Arial MT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+mn-lt"/>
                          <a:cs typeface="Arial MT"/>
                        </a:rPr>
                        <a:t>(1.5)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Arial MT"/>
                      </a:endParaRPr>
                    </a:p>
                  </a:txBody>
                  <a:tcPr marL="0" marR="0" marT="3048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5295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95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 Black"/>
                        </a:rPr>
                        <a:t>21.0</a:t>
                      </a:r>
                      <a:r>
                        <a:rPr sz="1800" b="1" spc="15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 Black"/>
                        </a:rPr>
                        <a:t> </a:t>
                      </a:r>
                      <a:r>
                        <a:rPr sz="1800" b="1" spc="-1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 MT"/>
                        </a:rPr>
                        <a:t>(17.87-24.39)</a:t>
                      </a:r>
                      <a:endParaRPr sz="18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cs typeface="Arial MT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3200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  <a:cs typeface="Arial MT"/>
                        </a:rPr>
                        <a:t>8.6 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+mn-lt"/>
                          <a:cs typeface="Arial MT"/>
                        </a:rPr>
                        <a:t>(7.1)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Arial MT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Semaglutide</a:t>
                      </a:r>
                      <a:endParaRPr sz="1800">
                        <a:solidFill>
                          <a:schemeClr val="tx1"/>
                        </a:solidFill>
                        <a:latin typeface="+mn-lt"/>
                        <a:cs typeface="Arial Black"/>
                      </a:endParaRPr>
                    </a:p>
                  </a:txBody>
                  <a:tcPr marL="0" marR="0" marT="30480" marB="0"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  <a:cs typeface="Arial MT"/>
                        </a:rPr>
                        <a:t>123</a:t>
                      </a:r>
                      <a:r>
                        <a:rPr sz="1800" spc="50" dirty="0">
                          <a:solidFill>
                            <a:schemeClr val="tx1"/>
                          </a:solidFill>
                          <a:latin typeface="+mn-lt"/>
                          <a:cs typeface="Arial MT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+mn-lt"/>
                          <a:cs typeface="Arial MT"/>
                        </a:rPr>
                        <a:t>(1.2)</a:t>
                      </a:r>
                      <a:endParaRPr sz="1800">
                        <a:solidFill>
                          <a:schemeClr val="tx1"/>
                        </a:solidFill>
                        <a:latin typeface="+mn-lt"/>
                        <a:cs typeface="Arial MT"/>
                      </a:endParaRPr>
                    </a:p>
                  </a:txBody>
                  <a:tcPr marL="0" marR="0" marT="3048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295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9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 Black"/>
                        </a:rPr>
                        <a:t>16.7</a:t>
                      </a:r>
                      <a:r>
                        <a:rPr sz="1800" b="1" spc="-6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 Black"/>
                        </a:rPr>
                        <a:t> </a:t>
                      </a:r>
                      <a:r>
                        <a:rPr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 MT"/>
                        </a:rPr>
                        <a:t>(13.85-</a:t>
                      </a:r>
                      <a:r>
                        <a:rPr sz="1800" b="1" spc="-1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 MT"/>
                        </a:rPr>
                        <a:t>19.82)</a:t>
                      </a:r>
                      <a:endParaRPr sz="18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cs typeface="Arial MT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200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  <a:cs typeface="Arial MT"/>
                        </a:rPr>
                        <a:t>8.3</a:t>
                      </a:r>
                      <a:r>
                        <a:rPr sz="1800" spc="10" dirty="0">
                          <a:solidFill>
                            <a:schemeClr val="tx1"/>
                          </a:solidFill>
                          <a:latin typeface="+mn-lt"/>
                          <a:cs typeface="Arial MT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+mn-lt"/>
                          <a:cs typeface="Arial MT"/>
                        </a:rPr>
                        <a:t>(6.4)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Arial MT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7" name="object 61">
            <a:extLst>
              <a:ext uri="{FF2B5EF4-FFF2-40B4-BE49-F238E27FC236}">
                <a16:creationId xmlns:a16="http://schemas.microsoft.com/office/drawing/2014/main" id="{98693CE8-8262-284C-AD5D-10572C69B35C}"/>
              </a:ext>
            </a:extLst>
          </p:cNvPr>
          <p:cNvSpPr txBox="1"/>
          <p:nvPr/>
        </p:nvSpPr>
        <p:spPr>
          <a:xfrm>
            <a:off x="8824530" y="4309242"/>
            <a:ext cx="31750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HR,</a:t>
            </a:r>
            <a:r>
              <a:rPr kumimoji="0" sz="1200" b="0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 </a:t>
            </a:r>
            <a:r>
              <a:rPr kumimoji="0" sz="1200" b="0" i="0" u="none" strike="noStrike" kern="0" cap="none" spc="-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0.78</a:t>
            </a:r>
            <a:r>
              <a:rPr kumimoji="0" sz="12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(95%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CI,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0.62-0.99);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sz="1200" b="0" i="1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/>
              </a:rPr>
              <a:t>P</a:t>
            </a:r>
            <a:r>
              <a:rPr kumimoji="0" sz="1200" b="0" i="1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=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 0.040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708775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CE0560-7119-ACD0-51B3-0B338E89B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98684"/>
            <a:ext cx="3749867" cy="1063030"/>
          </a:xfrm>
        </p:spPr>
        <p:txBody>
          <a:bodyPr anchor="b">
            <a:normAutofit/>
          </a:bodyPr>
          <a:lstStyle/>
          <a:p>
            <a:r>
              <a:rPr lang="it-IT" sz="2000" b="0" dirty="0">
                <a:solidFill>
                  <a:schemeClr val="tx1"/>
                </a:solidFill>
                <a:cs typeface="Arial" panose="020B0604020202020204" pitchFamily="34" charset="0"/>
              </a:rPr>
              <a:t>LOWER RISK FOR SEMA GROUP IN </a:t>
            </a:r>
            <a:br>
              <a:rPr lang="it-IT" sz="2000" b="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it-IT" sz="2000" b="0" dirty="0">
                <a:solidFill>
                  <a:schemeClr val="tx1"/>
                </a:solidFill>
                <a:cs typeface="Arial" panose="020B0604020202020204" pitchFamily="34" charset="0"/>
              </a:rPr>
              <a:t>REVISED 3 POINT MACE </a:t>
            </a:r>
            <a:endParaRPr lang="it-IT" sz="2000" b="0" dirty="0">
              <a:solidFill>
                <a:schemeClr val="tx1"/>
              </a:solidFill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2B23796D-3020-8D67-2F8B-0AA7435E5510}"/>
              </a:ext>
            </a:extLst>
          </p:cNvPr>
          <p:cNvSpPr txBox="1">
            <a:spLocks/>
          </p:cNvSpPr>
          <p:nvPr/>
        </p:nvSpPr>
        <p:spPr>
          <a:xfrm>
            <a:off x="10632757" y="214313"/>
            <a:ext cx="1045845" cy="551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1900" dirty="0">
                <a:solidFill>
                  <a:srgbClr val="00B050"/>
                </a:solidFill>
              </a:rPr>
              <a:t>STEER</a:t>
            </a: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DB874F90-75AD-F753-3B26-9C3D5C5C927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5199" y="3138494"/>
            <a:ext cx="8122144" cy="1977145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A48E1BD4-F40B-B6D9-DB12-EEBC0EA0A28B}"/>
              </a:ext>
            </a:extLst>
          </p:cNvPr>
          <p:cNvSpPr txBox="1"/>
          <p:nvPr/>
        </p:nvSpPr>
        <p:spPr>
          <a:xfrm>
            <a:off x="1240027" y="5524296"/>
            <a:ext cx="982980" cy="682687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lvl="0" indent="172720" algn="r" defTabSz="914400" eaLnBrk="1" fontAlgn="auto" latinLnBrk="0" hangingPunct="1">
              <a:lnSpc>
                <a:spcPct val="1036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No.</a:t>
            </a:r>
            <a:r>
              <a:rPr kumimoji="0" sz="14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 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at</a:t>
            </a:r>
            <a:r>
              <a:rPr kumimoji="0" sz="14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 </a:t>
            </a:r>
            <a:r>
              <a:rPr kumimoji="0" sz="1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risk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929AA7"/>
                </a:solidFill>
                <a:effectLst/>
                <a:uLnTx/>
                <a:uFillTx/>
                <a:cs typeface="Arial Black"/>
              </a:rPr>
              <a:t>Tirzepatide </a:t>
            </a:r>
            <a:r>
              <a:rPr kumimoji="0" sz="1400" b="0" i="0" u="none" strike="noStrike" kern="0" cap="none" spc="-70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Black"/>
              </a:rPr>
              <a:t>Semaglutide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Black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5314C110-4ECC-4368-8E70-F2C4231871F2}"/>
              </a:ext>
            </a:extLst>
          </p:cNvPr>
          <p:cNvSpPr txBox="1"/>
          <p:nvPr/>
        </p:nvSpPr>
        <p:spPr>
          <a:xfrm>
            <a:off x="2389758" y="5733389"/>
            <a:ext cx="46735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10625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10625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1BAB960B-AFF8-FD44-8D68-049E73653A73}"/>
              </a:ext>
            </a:extLst>
          </p:cNvPr>
          <p:cNvSpPr txBox="1"/>
          <p:nvPr/>
        </p:nvSpPr>
        <p:spPr>
          <a:xfrm>
            <a:off x="3241929" y="5733389"/>
            <a:ext cx="37909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5037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4407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797AAA5C-EFD7-7B1A-9F15-25BA30BA4198}"/>
              </a:ext>
            </a:extLst>
          </p:cNvPr>
          <p:cNvSpPr txBox="1"/>
          <p:nvPr/>
        </p:nvSpPr>
        <p:spPr>
          <a:xfrm>
            <a:off x="4033265" y="5733389"/>
            <a:ext cx="37909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2772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2308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38" name="object 11">
            <a:extLst>
              <a:ext uri="{FF2B5EF4-FFF2-40B4-BE49-F238E27FC236}">
                <a16:creationId xmlns:a16="http://schemas.microsoft.com/office/drawing/2014/main" id="{E437F00F-DC32-82CF-1DD2-A56152C973C6}"/>
              </a:ext>
            </a:extLst>
          </p:cNvPr>
          <p:cNvSpPr txBox="1"/>
          <p:nvPr/>
        </p:nvSpPr>
        <p:spPr>
          <a:xfrm>
            <a:off x="4821682" y="5733389"/>
            <a:ext cx="37909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1389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1047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39" name="object 12">
            <a:extLst>
              <a:ext uri="{FF2B5EF4-FFF2-40B4-BE49-F238E27FC236}">
                <a16:creationId xmlns:a16="http://schemas.microsoft.com/office/drawing/2014/main" id="{63AAA79D-169D-B143-A82C-4CA84A28E490}"/>
              </a:ext>
            </a:extLst>
          </p:cNvPr>
          <p:cNvSpPr txBox="1"/>
          <p:nvPr/>
        </p:nvSpPr>
        <p:spPr>
          <a:xfrm>
            <a:off x="5673978" y="5733389"/>
            <a:ext cx="29083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582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546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40" name="object 13">
            <a:extLst>
              <a:ext uri="{FF2B5EF4-FFF2-40B4-BE49-F238E27FC236}">
                <a16:creationId xmlns:a16="http://schemas.microsoft.com/office/drawing/2014/main" id="{9D41A959-3795-7961-B1F3-12B5844B92D6}"/>
              </a:ext>
            </a:extLst>
          </p:cNvPr>
          <p:cNvSpPr txBox="1"/>
          <p:nvPr/>
        </p:nvSpPr>
        <p:spPr>
          <a:xfrm>
            <a:off x="7270495" y="5733389"/>
            <a:ext cx="2921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145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178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41" name="object 14">
            <a:extLst>
              <a:ext uri="{FF2B5EF4-FFF2-40B4-BE49-F238E27FC236}">
                <a16:creationId xmlns:a16="http://schemas.microsoft.com/office/drawing/2014/main" id="{A9B86E2E-8957-8F0F-4F76-65C8F2EDD1F1}"/>
              </a:ext>
            </a:extLst>
          </p:cNvPr>
          <p:cNvSpPr txBox="1"/>
          <p:nvPr/>
        </p:nvSpPr>
        <p:spPr>
          <a:xfrm>
            <a:off x="8100821" y="5733389"/>
            <a:ext cx="20256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73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88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42" name="object 15">
            <a:extLst>
              <a:ext uri="{FF2B5EF4-FFF2-40B4-BE49-F238E27FC236}">
                <a16:creationId xmlns:a16="http://schemas.microsoft.com/office/drawing/2014/main" id="{FEAB9896-A056-D05C-6EC4-211E38E6D4A0}"/>
              </a:ext>
            </a:extLst>
          </p:cNvPr>
          <p:cNvSpPr txBox="1"/>
          <p:nvPr/>
        </p:nvSpPr>
        <p:spPr>
          <a:xfrm>
            <a:off x="8907018" y="5733389"/>
            <a:ext cx="20256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33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12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43" name="object 16">
            <a:extLst>
              <a:ext uri="{FF2B5EF4-FFF2-40B4-BE49-F238E27FC236}">
                <a16:creationId xmlns:a16="http://schemas.microsoft.com/office/drawing/2014/main" id="{4879464F-DF9B-274B-1FF2-EBA3F6B8DE31}"/>
              </a:ext>
            </a:extLst>
          </p:cNvPr>
          <p:cNvSpPr txBox="1"/>
          <p:nvPr/>
        </p:nvSpPr>
        <p:spPr>
          <a:xfrm>
            <a:off x="9703689" y="5733389"/>
            <a:ext cx="20256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12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  <a:p>
            <a:pPr marL="5651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1466C8F3-6573-95F0-6F73-B9BD48E6FD3C}"/>
              </a:ext>
            </a:extLst>
          </p:cNvPr>
          <p:cNvSpPr txBox="1"/>
          <p:nvPr/>
        </p:nvSpPr>
        <p:spPr>
          <a:xfrm>
            <a:off x="10559288" y="5733389"/>
            <a:ext cx="11366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F7AE40ED-6AD3-0C28-98D5-350070A474C0}"/>
              </a:ext>
            </a:extLst>
          </p:cNvPr>
          <p:cNvSpPr txBox="1"/>
          <p:nvPr/>
        </p:nvSpPr>
        <p:spPr>
          <a:xfrm>
            <a:off x="9665969" y="2882264"/>
            <a:ext cx="102806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Tirzepatide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Black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6E0E369D-08F6-A373-AF1D-3DE4B903DE4A}"/>
              </a:ext>
            </a:extLst>
          </p:cNvPr>
          <p:cNvSpPr txBox="1"/>
          <p:nvPr/>
        </p:nvSpPr>
        <p:spPr>
          <a:xfrm>
            <a:off x="8383269" y="4534280"/>
            <a:ext cx="114681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Semaglutide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Black"/>
            </a:endParaRPr>
          </a:p>
        </p:txBody>
      </p:sp>
      <p:sp>
        <p:nvSpPr>
          <p:cNvPr id="48" name="object 22">
            <a:extLst>
              <a:ext uri="{FF2B5EF4-FFF2-40B4-BE49-F238E27FC236}">
                <a16:creationId xmlns:a16="http://schemas.microsoft.com/office/drawing/2014/main" id="{047B1786-5680-0AD1-869C-57B3C8E7F9AF}"/>
              </a:ext>
            </a:extLst>
          </p:cNvPr>
          <p:cNvSpPr txBox="1"/>
          <p:nvPr/>
        </p:nvSpPr>
        <p:spPr>
          <a:xfrm>
            <a:off x="7412672" y="2375186"/>
            <a:ext cx="31750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HR,</a:t>
            </a:r>
            <a:r>
              <a:rPr kumimoji="0" sz="1400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 </a:t>
            </a:r>
            <a:r>
              <a:rPr kumimoji="0" sz="1400" b="0" i="0" u="none" strike="noStrike" kern="0" cap="none" spc="-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0.43</a:t>
            </a:r>
            <a:r>
              <a:rPr kumimoji="0" sz="14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(95%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CI,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0.24-0.78);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sz="1400" b="0" i="1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/>
              </a:rPr>
              <a:t>P</a:t>
            </a:r>
            <a:r>
              <a:rPr kumimoji="0" sz="1400" b="0" i="1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=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 0.005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49" name="object 23">
            <a:extLst>
              <a:ext uri="{FF2B5EF4-FFF2-40B4-BE49-F238E27FC236}">
                <a16:creationId xmlns:a16="http://schemas.microsoft.com/office/drawing/2014/main" id="{A40D94EE-7A6B-BCDE-F32B-1CC1203FF3D1}"/>
              </a:ext>
            </a:extLst>
          </p:cNvPr>
          <p:cNvSpPr txBox="1"/>
          <p:nvPr/>
        </p:nvSpPr>
        <p:spPr>
          <a:xfrm>
            <a:off x="6220205" y="5434493"/>
            <a:ext cx="796290" cy="716222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Months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Black"/>
            </a:endParaRPr>
          </a:p>
          <a:p>
            <a:pPr marL="13335" marR="0" lvl="0" indent="0" algn="ctr" defTabSz="914400" eaLnBrk="1" fontAlgn="auto" latinLnBrk="0" hangingPunct="1">
              <a:lnSpc>
                <a:spcPct val="100000"/>
              </a:lnSpc>
              <a:spcBef>
                <a:spcPts val="1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281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  <a:p>
            <a:pPr marL="1333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296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50" name="object 24">
            <a:extLst>
              <a:ext uri="{FF2B5EF4-FFF2-40B4-BE49-F238E27FC236}">
                <a16:creationId xmlns:a16="http://schemas.microsoft.com/office/drawing/2014/main" id="{452A3B3F-729B-85AB-6175-3B70F1C74EC5}"/>
              </a:ext>
            </a:extLst>
          </p:cNvPr>
          <p:cNvSpPr txBox="1"/>
          <p:nvPr/>
        </p:nvSpPr>
        <p:spPr>
          <a:xfrm>
            <a:off x="1283954" y="2101361"/>
            <a:ext cx="215444" cy="2587625"/>
          </a:xfrm>
          <a:prstGeom prst="rect">
            <a:avLst/>
          </a:prstGeom>
        </p:spPr>
        <p:txBody>
          <a:bodyPr vert="vert270" wrap="square" lIns="0" tIns="26034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Cumulative</a:t>
            </a:r>
            <a:r>
              <a:rPr kumimoji="0" sz="1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 </a:t>
            </a:r>
            <a:r>
              <a:rPr kumimoji="0" sz="1400" b="0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incidence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 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(%)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Black"/>
            </a:endParaRPr>
          </a:p>
        </p:txBody>
      </p:sp>
      <p:sp>
        <p:nvSpPr>
          <p:cNvPr id="51" name="object 25">
            <a:extLst>
              <a:ext uri="{FF2B5EF4-FFF2-40B4-BE49-F238E27FC236}">
                <a16:creationId xmlns:a16="http://schemas.microsoft.com/office/drawing/2014/main" id="{BF3EF186-5CA9-0D8B-EC06-09EE12358D84}"/>
              </a:ext>
            </a:extLst>
          </p:cNvPr>
          <p:cNvSpPr/>
          <p:nvPr/>
        </p:nvSpPr>
        <p:spPr>
          <a:xfrm>
            <a:off x="2152269" y="1652142"/>
            <a:ext cx="8841740" cy="3681729"/>
          </a:xfrm>
          <a:custGeom>
            <a:avLst/>
            <a:gdLst/>
            <a:ahLst/>
            <a:cxnLst/>
            <a:rect l="l" t="t" r="r" b="b"/>
            <a:pathLst>
              <a:path w="8841740" h="3681729">
                <a:moveTo>
                  <a:pt x="76581" y="0"/>
                </a:moveTo>
                <a:lnTo>
                  <a:pt x="76581" y="3603371"/>
                </a:lnTo>
              </a:path>
              <a:path w="8841740" h="3681729">
                <a:moveTo>
                  <a:pt x="8841740" y="3603371"/>
                </a:moveTo>
                <a:lnTo>
                  <a:pt x="69595" y="3603371"/>
                </a:lnTo>
              </a:path>
              <a:path w="8841740" h="3681729">
                <a:moveTo>
                  <a:pt x="0" y="112395"/>
                </a:moveTo>
                <a:lnTo>
                  <a:pt x="71755" y="112395"/>
                </a:lnTo>
              </a:path>
              <a:path w="8841740" h="3681729">
                <a:moveTo>
                  <a:pt x="381" y="944499"/>
                </a:moveTo>
                <a:lnTo>
                  <a:pt x="78486" y="944499"/>
                </a:lnTo>
              </a:path>
              <a:path w="8841740" h="3681729">
                <a:moveTo>
                  <a:pt x="381" y="1779397"/>
                </a:moveTo>
                <a:lnTo>
                  <a:pt x="78486" y="1779397"/>
                </a:lnTo>
              </a:path>
              <a:path w="8841740" h="3681729">
                <a:moveTo>
                  <a:pt x="381" y="2611247"/>
                </a:moveTo>
                <a:lnTo>
                  <a:pt x="78486" y="2611247"/>
                </a:lnTo>
              </a:path>
              <a:path w="8841740" h="3681729">
                <a:moveTo>
                  <a:pt x="5333" y="3445002"/>
                </a:moveTo>
                <a:lnTo>
                  <a:pt x="78486" y="3445002"/>
                </a:lnTo>
              </a:path>
              <a:path w="8841740" h="3681729">
                <a:moveTo>
                  <a:pt x="473710" y="3606800"/>
                </a:moveTo>
                <a:lnTo>
                  <a:pt x="473710" y="3676650"/>
                </a:lnTo>
              </a:path>
              <a:path w="8841740" h="3681729">
                <a:moveTo>
                  <a:pt x="1270000" y="3606800"/>
                </a:moveTo>
                <a:lnTo>
                  <a:pt x="1270000" y="3676650"/>
                </a:lnTo>
              </a:path>
              <a:path w="8841740" h="3681729">
                <a:moveTo>
                  <a:pt x="2066035" y="3606800"/>
                </a:moveTo>
                <a:lnTo>
                  <a:pt x="2066035" y="3676650"/>
                </a:lnTo>
              </a:path>
              <a:path w="8841740" h="3681729">
                <a:moveTo>
                  <a:pt x="2856992" y="3606800"/>
                </a:moveTo>
                <a:lnTo>
                  <a:pt x="2856992" y="3676650"/>
                </a:lnTo>
              </a:path>
              <a:path w="8841740" h="3681729">
                <a:moveTo>
                  <a:pt x="3656456" y="3606800"/>
                </a:moveTo>
                <a:lnTo>
                  <a:pt x="3656456" y="3681603"/>
                </a:lnTo>
              </a:path>
              <a:path w="8841740" h="3681729">
                <a:moveTo>
                  <a:pt x="4457446" y="3606800"/>
                </a:moveTo>
                <a:lnTo>
                  <a:pt x="4457446" y="3681603"/>
                </a:lnTo>
              </a:path>
              <a:path w="8841740" h="3681729">
                <a:moveTo>
                  <a:pt x="5255006" y="3606800"/>
                </a:moveTo>
                <a:lnTo>
                  <a:pt x="5255006" y="3681603"/>
                </a:lnTo>
              </a:path>
              <a:path w="8841740" h="3681729">
                <a:moveTo>
                  <a:pt x="6046088" y="3606800"/>
                </a:moveTo>
                <a:lnTo>
                  <a:pt x="6046088" y="3681603"/>
                </a:lnTo>
              </a:path>
              <a:path w="8841740" h="3681729">
                <a:moveTo>
                  <a:pt x="6850380" y="3606800"/>
                </a:moveTo>
                <a:lnTo>
                  <a:pt x="6850380" y="3681603"/>
                </a:lnTo>
              </a:path>
              <a:path w="8841740" h="3681729">
                <a:moveTo>
                  <a:pt x="7638033" y="3606800"/>
                </a:moveTo>
                <a:lnTo>
                  <a:pt x="7638033" y="3676650"/>
                </a:lnTo>
              </a:path>
              <a:path w="8841740" h="3681729">
                <a:moveTo>
                  <a:pt x="8437499" y="3606800"/>
                </a:moveTo>
                <a:lnTo>
                  <a:pt x="8437499" y="368160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object 26">
            <a:extLst>
              <a:ext uri="{FF2B5EF4-FFF2-40B4-BE49-F238E27FC236}">
                <a16:creationId xmlns:a16="http://schemas.microsoft.com/office/drawing/2014/main" id="{75985E35-927B-072F-BF10-715E43518A76}"/>
              </a:ext>
            </a:extLst>
          </p:cNvPr>
          <p:cNvSpPr txBox="1"/>
          <p:nvPr/>
        </p:nvSpPr>
        <p:spPr>
          <a:xfrm>
            <a:off x="1860930" y="1652142"/>
            <a:ext cx="2413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8%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53" name="object 27">
            <a:extLst>
              <a:ext uri="{FF2B5EF4-FFF2-40B4-BE49-F238E27FC236}">
                <a16:creationId xmlns:a16="http://schemas.microsoft.com/office/drawing/2014/main" id="{7FF26AF0-0073-57F3-3042-5F45F76B9DEA}"/>
              </a:ext>
            </a:extLst>
          </p:cNvPr>
          <p:cNvSpPr txBox="1"/>
          <p:nvPr/>
        </p:nvSpPr>
        <p:spPr>
          <a:xfrm>
            <a:off x="1859660" y="2489961"/>
            <a:ext cx="2413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6%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54" name="object 28">
            <a:extLst>
              <a:ext uri="{FF2B5EF4-FFF2-40B4-BE49-F238E27FC236}">
                <a16:creationId xmlns:a16="http://schemas.microsoft.com/office/drawing/2014/main" id="{0FA512AA-3FA8-3EF3-206B-1AC813ED08B5}"/>
              </a:ext>
            </a:extLst>
          </p:cNvPr>
          <p:cNvSpPr txBox="1"/>
          <p:nvPr/>
        </p:nvSpPr>
        <p:spPr>
          <a:xfrm>
            <a:off x="1860930" y="4157217"/>
            <a:ext cx="2413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2%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55" name="object 29">
            <a:extLst>
              <a:ext uri="{FF2B5EF4-FFF2-40B4-BE49-F238E27FC236}">
                <a16:creationId xmlns:a16="http://schemas.microsoft.com/office/drawing/2014/main" id="{045772CD-DB79-CD47-7179-62FDF8F48D8C}"/>
              </a:ext>
            </a:extLst>
          </p:cNvPr>
          <p:cNvSpPr txBox="1"/>
          <p:nvPr/>
        </p:nvSpPr>
        <p:spPr>
          <a:xfrm>
            <a:off x="1860295" y="4993894"/>
            <a:ext cx="2413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0%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56" name="object 30">
            <a:extLst>
              <a:ext uri="{FF2B5EF4-FFF2-40B4-BE49-F238E27FC236}">
                <a16:creationId xmlns:a16="http://schemas.microsoft.com/office/drawing/2014/main" id="{625F124E-5F9C-193B-9D33-7F2156AEBBD9}"/>
              </a:ext>
            </a:extLst>
          </p:cNvPr>
          <p:cNvSpPr txBox="1"/>
          <p:nvPr/>
        </p:nvSpPr>
        <p:spPr>
          <a:xfrm>
            <a:off x="2564383" y="5329885"/>
            <a:ext cx="11366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57" name="object 31">
            <a:extLst>
              <a:ext uri="{FF2B5EF4-FFF2-40B4-BE49-F238E27FC236}">
                <a16:creationId xmlns:a16="http://schemas.microsoft.com/office/drawing/2014/main" id="{BAB690A1-D2DB-1B4C-6970-D9846BAC8CA4}"/>
              </a:ext>
            </a:extLst>
          </p:cNvPr>
          <p:cNvSpPr txBox="1"/>
          <p:nvPr/>
        </p:nvSpPr>
        <p:spPr>
          <a:xfrm>
            <a:off x="3368802" y="5329885"/>
            <a:ext cx="11366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60" name="object 32">
            <a:extLst>
              <a:ext uri="{FF2B5EF4-FFF2-40B4-BE49-F238E27FC236}">
                <a16:creationId xmlns:a16="http://schemas.microsoft.com/office/drawing/2014/main" id="{8F4BD7CB-FB5B-2165-13F0-7AD27149B315}"/>
              </a:ext>
            </a:extLst>
          </p:cNvPr>
          <p:cNvSpPr txBox="1"/>
          <p:nvPr/>
        </p:nvSpPr>
        <p:spPr>
          <a:xfrm>
            <a:off x="4166361" y="5329885"/>
            <a:ext cx="11366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6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61" name="object 33">
            <a:extLst>
              <a:ext uri="{FF2B5EF4-FFF2-40B4-BE49-F238E27FC236}">
                <a16:creationId xmlns:a16="http://schemas.microsoft.com/office/drawing/2014/main" id="{2F88808D-CF02-355D-4B70-2E3FE57B2B52}"/>
              </a:ext>
            </a:extLst>
          </p:cNvPr>
          <p:cNvSpPr txBox="1"/>
          <p:nvPr/>
        </p:nvSpPr>
        <p:spPr>
          <a:xfrm>
            <a:off x="4954651" y="5329885"/>
            <a:ext cx="11366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9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62" name="object 34">
            <a:extLst>
              <a:ext uri="{FF2B5EF4-FFF2-40B4-BE49-F238E27FC236}">
                <a16:creationId xmlns:a16="http://schemas.microsoft.com/office/drawing/2014/main" id="{049E55E6-AEA1-9FBA-E705-251A21E7FB04}"/>
              </a:ext>
            </a:extLst>
          </p:cNvPr>
          <p:cNvSpPr txBox="1"/>
          <p:nvPr/>
        </p:nvSpPr>
        <p:spPr>
          <a:xfrm>
            <a:off x="5709920" y="5329885"/>
            <a:ext cx="2025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12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63" name="object 35">
            <a:extLst>
              <a:ext uri="{FF2B5EF4-FFF2-40B4-BE49-F238E27FC236}">
                <a16:creationId xmlns:a16="http://schemas.microsoft.com/office/drawing/2014/main" id="{B4CF5C9A-E92E-6AD8-9B3E-DA0500313B25}"/>
              </a:ext>
            </a:extLst>
          </p:cNvPr>
          <p:cNvSpPr txBox="1"/>
          <p:nvPr/>
        </p:nvSpPr>
        <p:spPr>
          <a:xfrm>
            <a:off x="6513703" y="5329885"/>
            <a:ext cx="2025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15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64" name="object 36">
            <a:extLst>
              <a:ext uri="{FF2B5EF4-FFF2-40B4-BE49-F238E27FC236}">
                <a16:creationId xmlns:a16="http://schemas.microsoft.com/office/drawing/2014/main" id="{66B9CC10-F637-73D3-D764-F0F5E6D78562}"/>
              </a:ext>
            </a:extLst>
          </p:cNvPr>
          <p:cNvSpPr txBox="1"/>
          <p:nvPr/>
        </p:nvSpPr>
        <p:spPr>
          <a:xfrm>
            <a:off x="7311390" y="5329885"/>
            <a:ext cx="2025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18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65" name="object 37">
            <a:extLst>
              <a:ext uri="{FF2B5EF4-FFF2-40B4-BE49-F238E27FC236}">
                <a16:creationId xmlns:a16="http://schemas.microsoft.com/office/drawing/2014/main" id="{56EE4128-F776-F016-F141-151CBC35E7AF}"/>
              </a:ext>
            </a:extLst>
          </p:cNvPr>
          <p:cNvSpPr txBox="1"/>
          <p:nvPr/>
        </p:nvSpPr>
        <p:spPr>
          <a:xfrm>
            <a:off x="8103234" y="5329885"/>
            <a:ext cx="2025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21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F1D71693-C6B8-4138-5B6D-CEC94A505CE8}"/>
              </a:ext>
            </a:extLst>
          </p:cNvPr>
          <p:cNvSpPr txBox="1"/>
          <p:nvPr/>
        </p:nvSpPr>
        <p:spPr>
          <a:xfrm>
            <a:off x="8906382" y="5329885"/>
            <a:ext cx="2025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24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67" name="object 39">
            <a:extLst>
              <a:ext uri="{FF2B5EF4-FFF2-40B4-BE49-F238E27FC236}">
                <a16:creationId xmlns:a16="http://schemas.microsoft.com/office/drawing/2014/main" id="{A09B0892-D0BD-3AC8-A608-F246D645423D}"/>
              </a:ext>
            </a:extLst>
          </p:cNvPr>
          <p:cNvSpPr txBox="1"/>
          <p:nvPr/>
        </p:nvSpPr>
        <p:spPr>
          <a:xfrm>
            <a:off x="9692767" y="5329885"/>
            <a:ext cx="2025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27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68" name="object 40">
            <a:extLst>
              <a:ext uri="{FF2B5EF4-FFF2-40B4-BE49-F238E27FC236}">
                <a16:creationId xmlns:a16="http://schemas.microsoft.com/office/drawing/2014/main" id="{C981ED17-1BB8-9D17-B5A6-E5EB19B94121}"/>
              </a:ext>
            </a:extLst>
          </p:cNvPr>
          <p:cNvSpPr txBox="1"/>
          <p:nvPr/>
        </p:nvSpPr>
        <p:spPr>
          <a:xfrm>
            <a:off x="10496804" y="5329885"/>
            <a:ext cx="2025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30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91" name="object 60">
            <a:extLst>
              <a:ext uri="{FF2B5EF4-FFF2-40B4-BE49-F238E27FC236}">
                <a16:creationId xmlns:a16="http://schemas.microsoft.com/office/drawing/2014/main" id="{576CB5AE-E0D6-A765-0228-9C6D3A58D13F}"/>
              </a:ext>
            </a:extLst>
          </p:cNvPr>
          <p:cNvSpPr txBox="1"/>
          <p:nvPr/>
        </p:nvSpPr>
        <p:spPr>
          <a:xfrm>
            <a:off x="635304" y="6265840"/>
            <a:ext cx="9211945" cy="946413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0" cap="none" spc="-20" normalizeH="0" baseline="0" noProof="0" dirty="0">
                <a:ln>
                  <a:noFill/>
                </a:ln>
                <a:solidFill>
                  <a:srgbClr val="929AA7"/>
                </a:solidFill>
                <a:effectLst/>
                <a:uLnTx/>
                <a:uFillTx/>
                <a:cs typeface="Arial"/>
              </a:rPr>
              <a:t>*Revised</a:t>
            </a:r>
            <a:r>
              <a:rPr kumimoji="0" sz="1400" b="0" i="1" u="none" strike="noStrike" kern="0" cap="none" spc="55" normalizeH="0" baseline="0" noProof="0" dirty="0">
                <a:ln>
                  <a:noFill/>
                </a:ln>
                <a:solidFill>
                  <a:srgbClr val="929AA7"/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rgbClr val="929AA7"/>
                </a:solidFill>
                <a:effectLst/>
                <a:uLnTx/>
                <a:uFillTx/>
                <a:cs typeface="Arial"/>
              </a:rPr>
              <a:t>3-pont</a:t>
            </a:r>
            <a:r>
              <a:rPr kumimoji="0" sz="1400" b="0" i="1" u="none" strike="noStrike" kern="0" cap="none" spc="5" normalizeH="0" baseline="0" noProof="0" dirty="0">
                <a:ln>
                  <a:noFill/>
                </a:ln>
                <a:solidFill>
                  <a:srgbClr val="929AA7"/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sz="1400" b="0" i="1" u="none" strike="noStrike" kern="0" cap="none" spc="-85" normalizeH="0" baseline="0" noProof="0" dirty="0">
                <a:ln>
                  <a:noFill/>
                </a:ln>
                <a:solidFill>
                  <a:srgbClr val="929AA7"/>
                </a:solidFill>
                <a:effectLst/>
                <a:uLnTx/>
                <a:uFillTx/>
                <a:cs typeface="Arial"/>
              </a:rPr>
              <a:t>MACE</a:t>
            </a:r>
            <a:r>
              <a:rPr kumimoji="0" sz="1400" b="0" i="1" u="none" strike="noStrike" kern="0" cap="none" spc="35" normalizeH="0" baseline="0" noProof="0" dirty="0">
                <a:ln>
                  <a:noFill/>
                </a:ln>
                <a:solidFill>
                  <a:srgbClr val="929AA7"/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sz="1400" b="0" i="1" u="none" strike="noStrike" kern="0" cap="none" spc="-10" normalizeH="0" baseline="0" noProof="0" dirty="0">
                <a:ln>
                  <a:noFill/>
                </a:ln>
                <a:solidFill>
                  <a:srgbClr val="929AA7"/>
                </a:solidFill>
                <a:effectLst/>
                <a:uLnTx/>
                <a:uFillTx/>
                <a:cs typeface="Arial"/>
              </a:rPr>
              <a:t>includes</a:t>
            </a:r>
            <a:r>
              <a:rPr kumimoji="0" sz="1400" b="0" i="1" u="none" strike="noStrike" kern="0" cap="none" spc="45" normalizeH="0" baseline="0" noProof="0" dirty="0">
                <a:ln>
                  <a:noFill/>
                </a:ln>
                <a:solidFill>
                  <a:srgbClr val="929AA7"/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rgbClr val="929AA7"/>
                </a:solidFill>
                <a:effectLst/>
                <a:uLnTx/>
                <a:uFillTx/>
                <a:cs typeface="Arial"/>
              </a:rPr>
              <a:t>myocardial</a:t>
            </a:r>
            <a:r>
              <a:rPr kumimoji="0" sz="1400" b="0" i="1" u="none" strike="noStrike" kern="0" cap="none" spc="5" normalizeH="0" baseline="0" noProof="0" dirty="0">
                <a:ln>
                  <a:noFill/>
                </a:ln>
                <a:solidFill>
                  <a:srgbClr val="929AA7"/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rgbClr val="929AA7"/>
                </a:solidFill>
                <a:effectLst/>
                <a:uLnTx/>
                <a:uFillTx/>
                <a:cs typeface="Arial"/>
              </a:rPr>
              <a:t>infarction,</a:t>
            </a:r>
            <a:r>
              <a:rPr kumimoji="0" sz="1400" b="0" i="1" u="none" strike="noStrike" kern="0" cap="none" spc="15" normalizeH="0" baseline="0" noProof="0" dirty="0">
                <a:ln>
                  <a:noFill/>
                </a:ln>
                <a:solidFill>
                  <a:srgbClr val="929AA7"/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rgbClr val="929AA7"/>
                </a:solidFill>
                <a:effectLst/>
                <a:uLnTx/>
                <a:uFillTx/>
                <a:cs typeface="Arial"/>
              </a:rPr>
              <a:t>stroke,</a:t>
            </a:r>
            <a:r>
              <a:rPr kumimoji="0" sz="1400" b="0" i="1" u="none" strike="noStrike" kern="0" cap="none" spc="25" normalizeH="0" baseline="0" noProof="0" dirty="0">
                <a:ln>
                  <a:noFill/>
                </a:ln>
                <a:solidFill>
                  <a:srgbClr val="929AA7"/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rgbClr val="929AA7"/>
                </a:solidFill>
                <a:effectLst/>
                <a:uLnTx/>
                <a:uFillTx/>
                <a:cs typeface="Arial"/>
              </a:rPr>
              <a:t>and</a:t>
            </a:r>
            <a:r>
              <a:rPr kumimoji="0" sz="1400" b="0" i="1" u="none" strike="noStrike" kern="0" cap="none" spc="15" normalizeH="0" baseline="0" noProof="0" dirty="0">
                <a:ln>
                  <a:noFill/>
                </a:ln>
                <a:solidFill>
                  <a:srgbClr val="929AA7"/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rgbClr val="929AA7"/>
                </a:solidFill>
                <a:effectLst/>
                <a:uLnTx/>
                <a:uFillTx/>
                <a:cs typeface="Arial"/>
              </a:rPr>
              <a:t>all-</a:t>
            </a:r>
            <a:r>
              <a:rPr kumimoji="0" sz="1400" b="0" i="1" u="none" strike="noStrike" kern="0" cap="none" spc="-20" normalizeH="0" baseline="0" noProof="0" dirty="0">
                <a:ln>
                  <a:noFill/>
                </a:ln>
                <a:solidFill>
                  <a:srgbClr val="929AA7"/>
                </a:solidFill>
                <a:effectLst/>
                <a:uLnTx/>
                <a:uFillTx/>
                <a:cs typeface="Arial"/>
              </a:rPr>
              <a:t>cause</a:t>
            </a:r>
            <a:r>
              <a:rPr kumimoji="0" sz="1400" b="0" i="1" u="none" strike="noStrike" kern="0" cap="none" spc="50" normalizeH="0" baseline="0" noProof="0" dirty="0">
                <a:ln>
                  <a:noFill/>
                </a:ln>
                <a:solidFill>
                  <a:srgbClr val="929AA7"/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sz="1400" b="0" i="1" u="none" strike="noStrike" kern="0" cap="none" spc="-10" normalizeH="0" baseline="0" noProof="0" dirty="0">
                <a:ln>
                  <a:noFill/>
                </a:ln>
                <a:solidFill>
                  <a:srgbClr val="929AA7"/>
                </a:solidFill>
                <a:effectLst/>
                <a:uLnTx/>
                <a:uFillTx/>
                <a:cs typeface="Arial"/>
              </a:rPr>
              <a:t>mortality.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0" cap="none" spc="-20" normalizeH="0" baseline="0" noProof="0" dirty="0">
                <a:ln>
                  <a:noFill/>
                </a:ln>
                <a:solidFill>
                  <a:srgbClr val="929AA7"/>
                </a:solidFill>
                <a:effectLst/>
                <a:uLnTx/>
                <a:uFillTx/>
                <a:cs typeface="Arial"/>
              </a:rPr>
              <a:t>CI,</a:t>
            </a:r>
            <a:r>
              <a:rPr kumimoji="0" sz="1400" b="0" i="1" u="none" strike="noStrike" kern="0" cap="none" spc="35" normalizeH="0" baseline="0" noProof="0" dirty="0">
                <a:ln>
                  <a:noFill/>
                </a:ln>
                <a:solidFill>
                  <a:srgbClr val="929AA7"/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sz="1400" b="0" i="1" u="none" strike="noStrike" kern="0" cap="none" spc="-10" normalizeH="0" baseline="0" noProof="0" dirty="0">
                <a:ln>
                  <a:noFill/>
                </a:ln>
                <a:solidFill>
                  <a:srgbClr val="929AA7"/>
                </a:solidFill>
                <a:effectLst/>
                <a:uLnTx/>
                <a:uFillTx/>
                <a:cs typeface="Arial"/>
              </a:rPr>
              <a:t>confidence</a:t>
            </a:r>
            <a:r>
              <a:rPr kumimoji="0" sz="1400" b="0" i="1" u="none" strike="noStrike" kern="0" cap="none" spc="15" normalizeH="0" baseline="0" noProof="0" dirty="0">
                <a:ln>
                  <a:noFill/>
                </a:ln>
                <a:solidFill>
                  <a:srgbClr val="929AA7"/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rgbClr val="929AA7"/>
                </a:solidFill>
                <a:effectLst/>
                <a:uLnTx/>
                <a:uFillTx/>
                <a:cs typeface="Arial"/>
              </a:rPr>
              <a:t>interval;</a:t>
            </a:r>
            <a:r>
              <a:rPr kumimoji="0" sz="1400" b="0" i="1" u="none" strike="noStrike" kern="0" cap="none" spc="35" normalizeH="0" baseline="0" noProof="0" dirty="0">
                <a:ln>
                  <a:noFill/>
                </a:ln>
                <a:solidFill>
                  <a:srgbClr val="929AA7"/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sz="1400" b="0" i="1" u="none" strike="noStrike" kern="0" cap="none" spc="-60" normalizeH="0" baseline="0" noProof="0" dirty="0">
                <a:ln>
                  <a:noFill/>
                </a:ln>
                <a:solidFill>
                  <a:srgbClr val="929AA7"/>
                </a:solidFill>
                <a:effectLst/>
                <a:uLnTx/>
                <a:uFillTx/>
                <a:cs typeface="Arial"/>
              </a:rPr>
              <a:t>HR,</a:t>
            </a:r>
            <a:r>
              <a:rPr kumimoji="0" sz="1400" b="0" i="1" u="none" strike="noStrike" kern="0" cap="none" spc="25" normalizeH="0" baseline="0" noProof="0" dirty="0">
                <a:ln>
                  <a:noFill/>
                </a:ln>
                <a:solidFill>
                  <a:srgbClr val="929AA7"/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rgbClr val="929AA7"/>
                </a:solidFill>
                <a:effectLst/>
                <a:uLnTx/>
                <a:uFillTx/>
                <a:cs typeface="Arial"/>
              </a:rPr>
              <a:t>hazard</a:t>
            </a:r>
            <a:r>
              <a:rPr kumimoji="0" sz="1400" b="0" i="1" u="none" strike="noStrike" kern="0" cap="none" spc="-20" normalizeH="0" baseline="0" noProof="0" dirty="0">
                <a:ln>
                  <a:noFill/>
                </a:ln>
                <a:solidFill>
                  <a:srgbClr val="929AA7"/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rgbClr val="929AA7"/>
                </a:solidFill>
                <a:effectLst/>
                <a:uLnTx/>
                <a:uFillTx/>
                <a:cs typeface="Arial"/>
              </a:rPr>
              <a:t>ratio;</a:t>
            </a:r>
            <a:r>
              <a:rPr kumimoji="0" sz="1400" b="0" i="1" u="none" strike="noStrike" kern="0" cap="none" spc="5" normalizeH="0" baseline="0" noProof="0" dirty="0">
                <a:ln>
                  <a:noFill/>
                </a:ln>
                <a:solidFill>
                  <a:srgbClr val="929AA7"/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sz="1400" b="0" i="1" u="none" strike="noStrike" kern="0" cap="none" spc="-75" normalizeH="0" baseline="0" noProof="0" dirty="0">
                <a:ln>
                  <a:noFill/>
                </a:ln>
                <a:solidFill>
                  <a:srgbClr val="929AA7"/>
                </a:solidFill>
                <a:effectLst/>
                <a:uLnTx/>
                <a:uFillTx/>
                <a:cs typeface="Arial"/>
              </a:rPr>
              <a:t>MACE,</a:t>
            </a:r>
            <a:r>
              <a:rPr kumimoji="0" sz="1400" b="0" i="1" u="none" strike="noStrike" kern="0" cap="none" spc="55" normalizeH="0" baseline="0" noProof="0" dirty="0">
                <a:ln>
                  <a:noFill/>
                </a:ln>
                <a:solidFill>
                  <a:srgbClr val="929AA7"/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rgbClr val="929AA7"/>
                </a:solidFill>
                <a:effectLst/>
                <a:uLnTx/>
                <a:uFillTx/>
                <a:cs typeface="Arial"/>
              </a:rPr>
              <a:t>major </a:t>
            </a:r>
            <a:r>
              <a:rPr kumimoji="0" sz="1400" b="0" i="1" u="none" strike="noStrike" kern="0" cap="none" spc="-20" normalizeH="0" baseline="0" noProof="0" dirty="0">
                <a:ln>
                  <a:noFill/>
                </a:ln>
                <a:solidFill>
                  <a:srgbClr val="929AA7"/>
                </a:solidFill>
                <a:effectLst/>
                <a:uLnTx/>
                <a:uFillTx/>
                <a:cs typeface="Arial"/>
              </a:rPr>
              <a:t>adverse</a:t>
            </a:r>
            <a:r>
              <a:rPr kumimoji="0" sz="1400" b="0" i="1" u="none" strike="noStrike" kern="0" cap="none" spc="20" normalizeH="0" baseline="0" noProof="0" dirty="0">
                <a:ln>
                  <a:noFill/>
                </a:ln>
                <a:solidFill>
                  <a:srgbClr val="929AA7"/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rgbClr val="929AA7"/>
                </a:solidFill>
                <a:effectLst/>
                <a:uLnTx/>
                <a:uFillTx/>
                <a:cs typeface="Arial"/>
              </a:rPr>
              <a:t>cardiovascular</a:t>
            </a:r>
            <a:r>
              <a:rPr kumimoji="0" sz="1400" b="0" i="1" u="none" strike="noStrike" kern="0" cap="none" spc="-5" normalizeH="0" baseline="0" noProof="0" dirty="0">
                <a:ln>
                  <a:noFill/>
                </a:ln>
                <a:solidFill>
                  <a:srgbClr val="929AA7"/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sz="1400" b="0" i="1" u="none" strike="noStrike" kern="0" cap="none" spc="-20" normalizeH="0" baseline="0" noProof="0" dirty="0">
                <a:ln>
                  <a:noFill/>
                </a:ln>
                <a:solidFill>
                  <a:srgbClr val="929AA7"/>
                </a:solidFill>
                <a:effectLst/>
                <a:uLnTx/>
                <a:uFillTx/>
                <a:cs typeface="Arial"/>
              </a:rPr>
              <a:t>event;</a:t>
            </a:r>
            <a:r>
              <a:rPr kumimoji="0" sz="1400" b="0" i="1" u="none" strike="noStrike" kern="0" cap="none" spc="40" normalizeH="0" baseline="0" noProof="0" dirty="0">
                <a:ln>
                  <a:noFill/>
                </a:ln>
                <a:solidFill>
                  <a:srgbClr val="929AA7"/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sz="1400" b="0" i="1" u="none" strike="noStrike" kern="0" cap="none" spc="-70" normalizeH="0" baseline="0" noProof="0" dirty="0">
                <a:ln>
                  <a:noFill/>
                </a:ln>
                <a:solidFill>
                  <a:srgbClr val="929AA7"/>
                </a:solidFill>
                <a:effectLst/>
                <a:uLnTx/>
                <a:uFillTx/>
                <a:cs typeface="Arial"/>
              </a:rPr>
              <a:t>SD,</a:t>
            </a:r>
            <a:r>
              <a:rPr kumimoji="0" sz="1400" b="0" i="1" u="none" strike="noStrike" kern="0" cap="none" spc="20" normalizeH="0" baseline="0" noProof="0" dirty="0">
                <a:ln>
                  <a:noFill/>
                </a:ln>
                <a:solidFill>
                  <a:srgbClr val="929AA7"/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rgbClr val="929AA7"/>
                </a:solidFill>
                <a:effectLst/>
                <a:uLnTx/>
                <a:uFillTx/>
                <a:cs typeface="Arial"/>
              </a:rPr>
              <a:t>standard</a:t>
            </a:r>
            <a:r>
              <a:rPr kumimoji="0" sz="1400" b="0" i="1" u="none" strike="noStrike" kern="0" cap="none" spc="15" normalizeH="0" baseline="0" noProof="0" dirty="0">
                <a:ln>
                  <a:noFill/>
                </a:ln>
                <a:solidFill>
                  <a:srgbClr val="929AA7"/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sz="1400" b="0" i="1" u="none" strike="noStrike" kern="0" cap="none" spc="-10" normalizeH="0" baseline="0" noProof="0" dirty="0">
                <a:ln>
                  <a:noFill/>
                </a:ln>
                <a:solidFill>
                  <a:srgbClr val="929AA7"/>
                </a:solidFill>
                <a:effectLst/>
                <a:uLnTx/>
                <a:uFillTx/>
                <a:cs typeface="Arial"/>
              </a:rPr>
              <a:t>deviation.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Wilson</a:t>
            </a:r>
            <a:r>
              <a:rPr kumimoji="0" sz="1400" b="0" i="0" u="none" strike="noStrike" kern="0" cap="none" spc="90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L,</a:t>
            </a:r>
            <a:r>
              <a:rPr kumimoji="0" sz="1400" b="0" i="0" u="none" strike="noStrike" kern="0" cap="none" spc="75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et</a:t>
            </a:r>
            <a:r>
              <a:rPr kumimoji="0" sz="1400" b="0" i="0" u="none" strike="noStrike" kern="0" cap="none" spc="100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al.</a:t>
            </a:r>
            <a:r>
              <a:rPr kumimoji="0" sz="1400" b="0" i="0" u="none" strike="noStrike" kern="0" cap="none" spc="80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Presented</a:t>
            </a:r>
            <a:r>
              <a:rPr kumimoji="0" sz="1400" b="0" i="0" u="none" strike="noStrike" kern="0" cap="none" spc="110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at</a:t>
            </a:r>
            <a:r>
              <a:rPr kumimoji="0" sz="1400" b="0" i="0" u="none" strike="noStrike" kern="0" cap="none" spc="95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the</a:t>
            </a:r>
            <a:r>
              <a:rPr kumimoji="0" sz="1400" b="0" i="0" u="none" strike="noStrike" kern="0" cap="none" spc="75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European</a:t>
            </a:r>
            <a:r>
              <a:rPr kumimoji="0" sz="1400" b="0" i="0" u="none" strike="noStrike" kern="0" cap="none" spc="95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Society</a:t>
            </a:r>
            <a:r>
              <a:rPr kumimoji="0" sz="1400" b="0" i="0" u="none" strike="noStrike" kern="0" cap="none" spc="125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of</a:t>
            </a:r>
            <a:r>
              <a:rPr kumimoji="0" sz="1400" b="0" i="0" u="none" strike="noStrike" kern="0" cap="none" spc="100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Cardiology</a:t>
            </a:r>
            <a:r>
              <a:rPr kumimoji="0" sz="1400" b="0" i="0" u="none" strike="noStrike" kern="0" cap="none" spc="140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sz="1400" b="0" i="0" u="none" strike="noStrike" kern="0" cap="none" spc="-75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(ESC)</a:t>
            </a:r>
            <a:r>
              <a:rPr kumimoji="0" sz="1400" b="0" i="0" u="none" strike="noStrike" kern="0" cap="none" spc="120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Congress</a:t>
            </a:r>
            <a:r>
              <a:rPr kumimoji="0" sz="1400" b="0" i="0" u="none" strike="noStrike" kern="0" cap="none" spc="100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together</a:t>
            </a:r>
            <a:r>
              <a:rPr kumimoji="0" sz="1400" b="0" i="0" u="none" strike="noStrike" kern="0" cap="none" spc="110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sz="1400" b="0" i="0" u="none" strike="noStrike" kern="0" cap="none" spc="50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with</a:t>
            </a:r>
            <a:r>
              <a:rPr kumimoji="0" sz="1400" b="0" i="0" u="none" strike="noStrike" kern="0" cap="none" spc="90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World</a:t>
            </a:r>
            <a:r>
              <a:rPr kumimoji="0" sz="1400" b="0" i="0" u="none" strike="noStrike" kern="0" cap="none" spc="95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Congress</a:t>
            </a:r>
            <a:r>
              <a:rPr kumimoji="0" sz="1400" b="0" i="0" u="none" strike="noStrike" kern="0" cap="none" spc="100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of</a:t>
            </a:r>
            <a:r>
              <a:rPr kumimoji="0" sz="1400" b="0" i="0" u="none" strike="noStrike" kern="0" cap="none" spc="95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Cardiology;</a:t>
            </a:r>
            <a:r>
              <a:rPr kumimoji="0" sz="1400" b="0" i="0" u="none" strike="noStrike" kern="0" cap="none" spc="150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Madrid,</a:t>
            </a:r>
            <a:r>
              <a:rPr kumimoji="0" sz="1400" b="0" i="0" u="none" strike="noStrike" kern="0" cap="none" spc="75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Spain;</a:t>
            </a:r>
            <a:r>
              <a:rPr kumimoji="0" sz="1400" b="0" i="0" u="none" strike="noStrike" kern="0" cap="none" spc="80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August</a:t>
            </a:r>
            <a:r>
              <a:rPr kumimoji="0" sz="1400" b="0" i="0" u="none" strike="noStrike" kern="0" cap="none" spc="65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29</a:t>
            </a:r>
            <a:r>
              <a:rPr kumimoji="0" sz="1400" b="0" i="0" u="none" strike="noStrike" kern="0" cap="none" spc="125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-</a:t>
            </a:r>
            <a:r>
              <a:rPr kumimoji="0" sz="1400" b="0" i="0" u="none" strike="noStrike" kern="0" cap="none" spc="80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September</a:t>
            </a:r>
            <a:r>
              <a:rPr kumimoji="0" sz="1400" b="0" i="0" u="none" strike="noStrike" kern="0" cap="none" spc="110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1,</a:t>
            </a:r>
            <a:r>
              <a:rPr kumimoji="0" sz="1400" b="0" i="0" u="none" strike="noStrike" kern="0" cap="none" spc="80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MT"/>
              </a:rPr>
              <a:t>2025.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92" name="object 20">
            <a:extLst>
              <a:ext uri="{FF2B5EF4-FFF2-40B4-BE49-F238E27FC236}">
                <a16:creationId xmlns:a16="http://schemas.microsoft.com/office/drawing/2014/main" id="{CD29BC08-56F6-015A-C46F-95AE1B731D11}"/>
              </a:ext>
            </a:extLst>
          </p:cNvPr>
          <p:cNvSpPr txBox="1"/>
          <p:nvPr/>
        </p:nvSpPr>
        <p:spPr>
          <a:xfrm>
            <a:off x="4802761" y="282527"/>
            <a:ext cx="5733415" cy="55784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64769" rIns="0" bIns="0" rtlCol="0">
            <a:spAutoFit/>
          </a:bodyPr>
          <a:lstStyle/>
          <a:p>
            <a:pPr marL="389890" marR="241935" lvl="0" indent="-139065" defTabSz="91440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80" normalizeH="0" baseline="0" noProof="0" dirty="0">
                <a:ln>
                  <a:noFill/>
                </a:ln>
                <a:effectLst/>
                <a:uLnTx/>
                <a:uFillTx/>
                <a:cs typeface="Arial Black"/>
              </a:rPr>
              <a:t>Per-</a:t>
            </a:r>
            <a:r>
              <a:rPr kumimoji="0" sz="1600" b="0" i="0" u="none" strike="noStrike" kern="0" cap="none" spc="-85" normalizeH="0" baseline="0" noProof="0" dirty="0">
                <a:ln>
                  <a:noFill/>
                </a:ln>
                <a:effectLst/>
                <a:uLnTx/>
                <a:uFillTx/>
                <a:cs typeface="Arial Black"/>
              </a:rPr>
              <a:t>protocol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effectLst/>
                <a:uLnTx/>
                <a:uFillTx/>
                <a:cs typeface="Arial Black"/>
              </a:rPr>
              <a:t> </a:t>
            </a:r>
            <a:r>
              <a:rPr kumimoji="0" sz="1600" b="0" i="0" u="none" strike="noStrike" kern="0" cap="none" spc="-80" normalizeH="0" baseline="0" noProof="0" dirty="0">
                <a:ln>
                  <a:noFill/>
                </a:ln>
                <a:effectLst/>
                <a:uLnTx/>
                <a:uFillTx/>
                <a:cs typeface="Arial Black"/>
              </a:rPr>
              <a:t>sensitivity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  <a:cs typeface="Arial Black"/>
              </a:rPr>
              <a:t> </a:t>
            </a:r>
            <a:r>
              <a:rPr kumimoji="0" sz="1600" b="0" i="0" u="none" strike="noStrike" kern="0" cap="none" spc="-100" normalizeH="0" baseline="0" noProof="0" dirty="0">
                <a:ln>
                  <a:noFill/>
                </a:ln>
                <a:effectLst/>
                <a:uLnTx/>
                <a:uFillTx/>
                <a:cs typeface="Arial Black"/>
              </a:rPr>
              <a:t>analysis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 Black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 MT"/>
              </a:rPr>
              <a:t>censored</a:t>
            </a:r>
            <a:r>
              <a:rPr kumimoji="0" sz="1600" b="0" i="0" u="none" strike="noStrike" kern="0" cap="none" spc="65" normalizeH="0" baseline="0" noProof="0" dirty="0">
                <a:ln>
                  <a:noFill/>
                </a:ln>
                <a:effectLst/>
                <a:uLnTx/>
                <a:uFillTx/>
                <a:cs typeface="Arial MT"/>
              </a:rPr>
              <a:t> </a:t>
            </a:r>
            <a:r>
              <a:rPr kumimoji="0" sz="1600" b="0" i="0" u="none" strike="noStrike" kern="0" cap="none" spc="55" normalizeH="0" baseline="0" noProof="0" dirty="0">
                <a:ln>
                  <a:noFill/>
                </a:ln>
                <a:effectLst/>
                <a:uLnTx/>
                <a:uFillTx/>
                <a:cs typeface="Arial MT"/>
              </a:rPr>
              <a:t>patients </a:t>
            </a:r>
            <a:r>
              <a:rPr kumimoji="0" sz="1600" b="0" i="0" u="none" strike="noStrike" kern="0" cap="none" spc="40" normalizeH="0" baseline="0" noProof="0" dirty="0">
                <a:ln>
                  <a:noFill/>
                </a:ln>
                <a:effectLst/>
                <a:uLnTx/>
                <a:uFillTx/>
                <a:cs typeface="Arial MT"/>
              </a:rPr>
              <a:t>at </a:t>
            </a:r>
            <a:r>
              <a:rPr kumimoji="0" sz="1600" b="0" i="0" u="none" strike="noStrike" kern="0" cap="none" spc="80" normalizeH="0" baseline="0" noProof="0" dirty="0">
                <a:ln>
                  <a:noFill/>
                </a:ln>
                <a:effectLst/>
                <a:uLnTx/>
                <a:uFillTx/>
                <a:cs typeface="Arial MT"/>
              </a:rPr>
              <a:t>treatment</a:t>
            </a:r>
            <a:r>
              <a:rPr kumimoji="0" sz="1600" b="0" i="0" u="none" strike="noStrike" kern="0" cap="none" spc="30" normalizeH="0" baseline="0" noProof="0" dirty="0">
                <a:ln>
                  <a:noFill/>
                </a:ln>
                <a:effectLst/>
                <a:uLnTx/>
                <a:uFillTx/>
                <a:cs typeface="Arial MT"/>
              </a:rPr>
              <a:t> </a:t>
            </a:r>
            <a:r>
              <a:rPr kumimoji="0" sz="1600" b="0" i="0" u="none" strike="noStrike" kern="0" cap="none" spc="60" normalizeH="0" baseline="0" noProof="0" dirty="0">
                <a:ln>
                  <a:noFill/>
                </a:ln>
                <a:effectLst/>
                <a:uLnTx/>
                <a:uFillTx/>
                <a:cs typeface="Arial MT"/>
              </a:rPr>
              <a:t>discontinuation</a:t>
            </a:r>
            <a:r>
              <a:rPr kumimoji="0" sz="1600" b="0" i="0" u="none" strike="noStrike" kern="0" cap="none" spc="25" normalizeH="0" baseline="0" noProof="0" dirty="0">
                <a:ln>
                  <a:noFill/>
                </a:ln>
                <a:effectLst/>
                <a:uLnTx/>
                <a:uFillTx/>
                <a:cs typeface="Arial MT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 MT"/>
              </a:rPr>
              <a:t>(gap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effectLst/>
                <a:uLnTx/>
                <a:uFillTx/>
                <a:cs typeface="Arial MT"/>
              </a:rPr>
              <a:t> </a:t>
            </a:r>
            <a:r>
              <a:rPr kumimoji="0" sz="1600" b="0" i="0" u="none" strike="noStrike" kern="0" cap="none" spc="70" normalizeH="0" baseline="0" noProof="0" dirty="0">
                <a:ln>
                  <a:noFill/>
                </a:ln>
                <a:effectLst/>
                <a:uLnTx/>
                <a:uFillTx/>
                <a:cs typeface="Arial MT"/>
              </a:rPr>
              <a:t>in</a:t>
            </a:r>
            <a:r>
              <a:rPr kumimoji="0" sz="1600" b="0" i="0" u="none" strike="noStrike" kern="0" cap="none" spc="25" normalizeH="0" baseline="0" noProof="0" dirty="0">
                <a:ln>
                  <a:noFill/>
                </a:ln>
                <a:effectLst/>
                <a:uLnTx/>
                <a:uFillTx/>
                <a:cs typeface="Arial MT"/>
              </a:rPr>
              <a:t> </a:t>
            </a:r>
            <a:r>
              <a:rPr kumimoji="0" sz="1600" b="0" i="0" u="none" strike="noStrike" kern="0" cap="none" spc="65" normalizeH="0" baseline="0" noProof="0" dirty="0">
                <a:ln>
                  <a:noFill/>
                </a:ln>
                <a:effectLst/>
                <a:uLnTx/>
                <a:uFillTx/>
                <a:cs typeface="Arial MT"/>
              </a:rPr>
              <a:t>therapy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effectLst/>
                <a:uLnTx/>
                <a:uFillTx/>
                <a:cs typeface="Arial MT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 MT"/>
              </a:rPr>
              <a:t>&gt;30</a:t>
            </a:r>
            <a:r>
              <a:rPr kumimoji="0" sz="1600" b="0" i="0" u="none" strike="noStrike" kern="0" cap="none" spc="25" normalizeH="0" baseline="0" noProof="0" dirty="0">
                <a:ln>
                  <a:noFill/>
                </a:ln>
                <a:effectLst/>
                <a:uLnTx/>
                <a:uFillTx/>
                <a:cs typeface="Arial MT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cs typeface="Arial MT"/>
              </a:rPr>
              <a:t>days)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 MT"/>
            </a:endParaRPr>
          </a:p>
        </p:txBody>
      </p:sp>
      <p:graphicFrame>
        <p:nvGraphicFramePr>
          <p:cNvPr id="93" name="object 21">
            <a:extLst>
              <a:ext uri="{FF2B5EF4-FFF2-40B4-BE49-F238E27FC236}">
                <a16:creationId xmlns:a16="http://schemas.microsoft.com/office/drawing/2014/main" id="{B3E139B2-53A1-8747-6D4E-435B38397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770921"/>
              </p:ext>
            </p:extLst>
          </p:nvPr>
        </p:nvGraphicFramePr>
        <p:xfrm>
          <a:off x="4802761" y="972265"/>
          <a:ext cx="5732145" cy="859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2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3540">
                <a:tc gridSpan="2">
                  <a:txBody>
                    <a:bodyPr/>
                    <a:lstStyle/>
                    <a:p>
                      <a:pPr marL="1529715" marR="259715" indent="-7366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80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Events,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n</a:t>
                      </a:r>
                      <a:r>
                        <a:rPr sz="1200" spc="-85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 </a:t>
                      </a:r>
                      <a:r>
                        <a:rPr sz="1200" spc="-25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(%)</a:t>
                      </a:r>
                      <a:endParaRPr sz="1200" dirty="0">
                        <a:solidFill>
                          <a:schemeClr val="tx1"/>
                        </a:solidFill>
                        <a:latin typeface="+mn-lt"/>
                        <a:cs typeface="Arial Black"/>
                      </a:endParaRPr>
                    </a:p>
                  </a:txBody>
                  <a:tcPr marL="0" marR="0" marT="1905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904" marR="245745" indent="2952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75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Incidence</a:t>
                      </a:r>
                      <a:r>
                        <a:rPr sz="1200" spc="-40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 </a:t>
                      </a:r>
                      <a:r>
                        <a:rPr sz="1200" spc="-45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rate</a:t>
                      </a:r>
                      <a:r>
                        <a:rPr sz="1200" spc="-30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 </a:t>
                      </a:r>
                      <a:r>
                        <a:rPr sz="1200" spc="-25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per </a:t>
                      </a:r>
                      <a:r>
                        <a:rPr sz="1200" spc="-95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1000</a:t>
                      </a:r>
                      <a:r>
                        <a:rPr sz="1200" spc="-25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 </a:t>
                      </a:r>
                      <a:r>
                        <a:rPr sz="1200" spc="-40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patient-</a:t>
                      </a:r>
                      <a:r>
                        <a:rPr sz="1200" spc="-65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years </a:t>
                      </a:r>
                      <a:r>
                        <a:rPr sz="1200" spc="-90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(95%</a:t>
                      </a:r>
                      <a:r>
                        <a:rPr sz="1200" spc="-30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 </a:t>
                      </a:r>
                      <a:r>
                        <a:rPr sz="1200" spc="-65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CI)</a:t>
                      </a:r>
                      <a:endParaRPr sz="1200">
                        <a:solidFill>
                          <a:schemeClr val="tx1"/>
                        </a:solidFill>
                        <a:latin typeface="+mn-lt"/>
                        <a:cs typeface="Arial Black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9560" marR="258445" indent="-2159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45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Mean</a:t>
                      </a:r>
                      <a:r>
                        <a:rPr sz="1200" spc="-65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 </a:t>
                      </a:r>
                      <a:r>
                        <a:rPr sz="1200" spc="-90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(SD) </a:t>
                      </a:r>
                      <a:r>
                        <a:rPr sz="1200" spc="-50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follow-</a:t>
                      </a:r>
                      <a:r>
                        <a:rPr sz="1200" spc="-25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up</a:t>
                      </a:r>
                      <a:endParaRPr sz="1200">
                        <a:solidFill>
                          <a:schemeClr val="tx1"/>
                        </a:solidFill>
                        <a:latin typeface="+mn-lt"/>
                        <a:cs typeface="Arial Black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spc="-10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Tirzepatide</a:t>
                      </a:r>
                      <a:endParaRPr sz="1200">
                        <a:solidFill>
                          <a:schemeClr val="tx1"/>
                        </a:solidFill>
                        <a:latin typeface="+mn-lt"/>
                        <a:cs typeface="Arial Black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+mn-lt"/>
                          <a:cs typeface="Arial MT"/>
                        </a:rPr>
                        <a:t>39</a:t>
                      </a:r>
                      <a:r>
                        <a:rPr sz="1200" spc="15" dirty="0">
                          <a:solidFill>
                            <a:schemeClr val="tx1"/>
                          </a:solidFill>
                          <a:latin typeface="+mn-lt"/>
                          <a:cs typeface="Arial MT"/>
                        </a:rPr>
                        <a:t>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+mn-lt"/>
                          <a:cs typeface="Arial MT"/>
                        </a:rPr>
                        <a:t>(0.4)</a:t>
                      </a:r>
                      <a:endParaRPr sz="1200">
                        <a:solidFill>
                          <a:schemeClr val="tx1"/>
                        </a:solidFill>
                        <a:latin typeface="+mn-lt"/>
                        <a:cs typeface="Arial MT"/>
                      </a:endParaRPr>
                    </a:p>
                  </a:txBody>
                  <a:tcPr marL="0" marR="0" marT="3048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6426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b="1" spc="-95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 Black"/>
                        </a:rPr>
                        <a:t>10.3</a:t>
                      </a:r>
                      <a:r>
                        <a:rPr sz="1200" b="1" spc="-1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 Black"/>
                        </a:rPr>
                        <a:t> </a:t>
                      </a:r>
                      <a:r>
                        <a:rPr sz="1200" b="1" spc="-1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 MT"/>
                        </a:rPr>
                        <a:t>(7.13-13.99)</a:t>
                      </a:r>
                      <a:endParaRPr sz="12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cs typeface="Arial MT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3568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+mn-lt"/>
                          <a:cs typeface="Arial MT"/>
                        </a:rPr>
                        <a:t>4.3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+mn-lt"/>
                          <a:cs typeface="Arial MT"/>
                        </a:rPr>
                        <a:t>(4.2)</a:t>
                      </a:r>
                      <a:endParaRPr sz="1200">
                        <a:solidFill>
                          <a:schemeClr val="tx1"/>
                        </a:solidFill>
                        <a:latin typeface="+mn-lt"/>
                        <a:cs typeface="Arial MT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spc="-10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Semaglutide</a:t>
                      </a:r>
                      <a:endParaRPr sz="1200">
                        <a:solidFill>
                          <a:schemeClr val="tx1"/>
                        </a:solidFill>
                        <a:latin typeface="+mn-lt"/>
                        <a:cs typeface="Arial Black"/>
                      </a:endParaRPr>
                    </a:p>
                  </a:txBody>
                  <a:tcPr marL="0" marR="0" marT="30480" marB="0"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+mn-lt"/>
                          <a:cs typeface="Arial MT"/>
                        </a:rPr>
                        <a:t>15</a:t>
                      </a:r>
                      <a:r>
                        <a:rPr sz="1200" spc="15" dirty="0">
                          <a:solidFill>
                            <a:schemeClr val="tx1"/>
                          </a:solidFill>
                          <a:latin typeface="+mn-lt"/>
                          <a:cs typeface="Arial MT"/>
                        </a:rPr>
                        <a:t>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+mn-lt"/>
                          <a:cs typeface="Arial MT"/>
                        </a:rPr>
                        <a:t>(0.1)</a:t>
                      </a:r>
                      <a:endParaRPr sz="1200">
                        <a:solidFill>
                          <a:schemeClr val="tx1"/>
                        </a:solidFill>
                        <a:latin typeface="+mn-lt"/>
                        <a:cs typeface="Arial MT"/>
                      </a:endParaRPr>
                    </a:p>
                  </a:txBody>
                  <a:tcPr marL="0" marR="0" marT="3048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7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b="1" spc="-9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 Black"/>
                        </a:rPr>
                        <a:t>4.4</a:t>
                      </a:r>
                      <a:r>
                        <a:rPr sz="1200" b="1" spc="-3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 Black"/>
                        </a:rPr>
                        <a:t> </a:t>
                      </a:r>
                      <a:r>
                        <a:rPr sz="1200" b="1" spc="-1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 MT"/>
                        </a:rPr>
                        <a:t>(2.34-</a:t>
                      </a:r>
                      <a:r>
                        <a:rPr sz="1200" b="1" spc="-2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 MT"/>
                        </a:rPr>
                        <a:t>7.03)</a:t>
                      </a:r>
                      <a:endParaRPr sz="12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cs typeface="Arial MT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68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+mn-lt"/>
                          <a:cs typeface="Arial MT"/>
                        </a:rPr>
                        <a:t>3.8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+mn-lt"/>
                          <a:cs typeface="Arial MT"/>
                        </a:rPr>
                        <a:t>(4.1)</a:t>
                      </a:r>
                      <a:endParaRPr sz="1200" dirty="0">
                        <a:solidFill>
                          <a:schemeClr val="tx1"/>
                        </a:solidFill>
                        <a:latin typeface="+mn-lt"/>
                        <a:cs typeface="Arial MT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4" name="CasellaDiTesto 93">
            <a:extLst>
              <a:ext uri="{FF2B5EF4-FFF2-40B4-BE49-F238E27FC236}">
                <a16:creationId xmlns:a16="http://schemas.microsoft.com/office/drawing/2014/main" id="{CF3014DD-3162-778D-E9F2-1CF81AEAF9A8}"/>
              </a:ext>
            </a:extLst>
          </p:cNvPr>
          <p:cNvSpPr txBox="1"/>
          <p:nvPr/>
        </p:nvSpPr>
        <p:spPr>
          <a:xfrm>
            <a:off x="3798709" y="3159779"/>
            <a:ext cx="3941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SEMA 4,4% VERSUS TIRZE 10,8% (-57%)</a:t>
            </a:r>
          </a:p>
        </p:txBody>
      </p:sp>
    </p:spTree>
    <p:extLst>
      <p:ext uri="{BB962C8B-B14F-4D97-AF65-F5344CB8AC3E}">
        <p14:creationId xmlns:p14="http://schemas.microsoft.com/office/powerpoint/2010/main" val="839481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CE0560-7119-ACD0-51B3-0B338E89B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98684"/>
            <a:ext cx="3749867" cy="1063030"/>
          </a:xfrm>
        </p:spPr>
        <p:txBody>
          <a:bodyPr anchor="b">
            <a:normAutofit/>
          </a:bodyPr>
          <a:lstStyle/>
          <a:p>
            <a:r>
              <a:rPr lang="it-IT" sz="2000" b="0" dirty="0">
                <a:solidFill>
                  <a:schemeClr val="tx1"/>
                </a:solidFill>
                <a:cs typeface="Arial" panose="020B0604020202020204" pitchFamily="34" charset="0"/>
              </a:rPr>
              <a:t>LOWER RISK FOR SEMA GROUP IN </a:t>
            </a:r>
            <a:br>
              <a:rPr lang="it-IT" sz="2000" b="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it-IT" sz="2000" b="0" dirty="0">
                <a:solidFill>
                  <a:schemeClr val="tx1"/>
                </a:solidFill>
                <a:cs typeface="Arial" panose="020B0604020202020204" pitchFamily="34" charset="0"/>
              </a:rPr>
              <a:t>REVISED 5 POINT MACE </a:t>
            </a:r>
            <a:endParaRPr lang="it-IT" sz="2000" b="0" dirty="0">
              <a:solidFill>
                <a:schemeClr val="tx1"/>
              </a:solidFill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2B23796D-3020-8D67-2F8B-0AA7435E5510}"/>
              </a:ext>
            </a:extLst>
          </p:cNvPr>
          <p:cNvSpPr txBox="1">
            <a:spLocks/>
          </p:cNvSpPr>
          <p:nvPr/>
        </p:nvSpPr>
        <p:spPr>
          <a:xfrm>
            <a:off x="10632757" y="214313"/>
            <a:ext cx="1045845" cy="551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1900" dirty="0">
                <a:solidFill>
                  <a:srgbClr val="00B050"/>
                </a:solidFill>
              </a:rPr>
              <a:t>STEER</a:t>
            </a:r>
          </a:p>
        </p:txBody>
      </p:sp>
      <p:pic>
        <p:nvPicPr>
          <p:cNvPr id="9" name="object 2">
            <a:extLst>
              <a:ext uri="{FF2B5EF4-FFF2-40B4-BE49-F238E27FC236}">
                <a16:creationId xmlns:a16="http://schemas.microsoft.com/office/drawing/2014/main" id="{21F6166B-4857-DFD4-E8A3-EC8933B4BFF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3841" y="2505097"/>
            <a:ext cx="8133802" cy="2606324"/>
          </a:xfrm>
          <a:prstGeom prst="rect">
            <a:avLst/>
          </a:prstGeom>
        </p:spPr>
      </p:pic>
      <p:sp>
        <p:nvSpPr>
          <p:cNvPr id="11" name="object 6">
            <a:extLst>
              <a:ext uri="{FF2B5EF4-FFF2-40B4-BE49-F238E27FC236}">
                <a16:creationId xmlns:a16="http://schemas.microsoft.com/office/drawing/2014/main" id="{2F21E53E-4EE6-FA55-5D85-DCF2FF8D51E0}"/>
              </a:ext>
            </a:extLst>
          </p:cNvPr>
          <p:cNvSpPr txBox="1"/>
          <p:nvPr/>
        </p:nvSpPr>
        <p:spPr>
          <a:xfrm>
            <a:off x="1240027" y="5524296"/>
            <a:ext cx="982980" cy="682687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lvl="0" indent="172720" algn="r" defTabSz="914400" eaLnBrk="1" fontAlgn="auto" latinLnBrk="0" hangingPunct="1">
              <a:lnSpc>
                <a:spcPct val="1036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No.</a:t>
            </a:r>
            <a:r>
              <a:rPr kumimoji="0" sz="14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 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at</a:t>
            </a:r>
            <a:r>
              <a:rPr kumimoji="0" sz="14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 </a:t>
            </a:r>
            <a:r>
              <a:rPr kumimoji="0" sz="1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risk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929AA7"/>
                </a:solidFill>
                <a:effectLst/>
                <a:uLnTx/>
                <a:uFillTx/>
                <a:cs typeface="Arial Black"/>
              </a:rPr>
              <a:t>Tirzepatide </a:t>
            </a:r>
            <a:r>
              <a:rPr kumimoji="0" sz="1400" b="0" i="0" u="none" strike="noStrike" kern="0" cap="none" spc="-70" normalizeH="0" baseline="0" noProof="0" dirty="0">
                <a:ln>
                  <a:noFill/>
                </a:ln>
                <a:solidFill>
                  <a:srgbClr val="001864"/>
                </a:solidFill>
                <a:effectLst/>
                <a:uLnTx/>
                <a:uFillTx/>
                <a:cs typeface="Arial Black"/>
              </a:rPr>
              <a:t>Semaglutide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Black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7BC16CEC-843F-1083-EA8E-8A307793969B}"/>
              </a:ext>
            </a:extLst>
          </p:cNvPr>
          <p:cNvSpPr txBox="1"/>
          <p:nvPr/>
        </p:nvSpPr>
        <p:spPr>
          <a:xfrm>
            <a:off x="2389758" y="5733389"/>
            <a:ext cx="46735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10625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10625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0482DBFD-4C77-FB30-BAF4-4B76C78B80FE}"/>
              </a:ext>
            </a:extLst>
          </p:cNvPr>
          <p:cNvSpPr txBox="1"/>
          <p:nvPr/>
        </p:nvSpPr>
        <p:spPr>
          <a:xfrm>
            <a:off x="3241929" y="5733389"/>
            <a:ext cx="37909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5020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4403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D3CA5AFA-5636-C2B2-4257-3BE7E054E1D2}"/>
              </a:ext>
            </a:extLst>
          </p:cNvPr>
          <p:cNvSpPr txBox="1"/>
          <p:nvPr/>
        </p:nvSpPr>
        <p:spPr>
          <a:xfrm>
            <a:off x="4033265" y="5733389"/>
            <a:ext cx="37909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2759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2303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D44F7728-04BF-B188-B6F3-25F44318ABB0}"/>
              </a:ext>
            </a:extLst>
          </p:cNvPr>
          <p:cNvSpPr txBox="1"/>
          <p:nvPr/>
        </p:nvSpPr>
        <p:spPr>
          <a:xfrm>
            <a:off x="4821682" y="5733389"/>
            <a:ext cx="37909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1380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1045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13B3195F-87DD-80D4-08D5-BE098E01BE28}"/>
              </a:ext>
            </a:extLst>
          </p:cNvPr>
          <p:cNvSpPr txBox="1"/>
          <p:nvPr/>
        </p:nvSpPr>
        <p:spPr>
          <a:xfrm>
            <a:off x="5673978" y="5733389"/>
            <a:ext cx="29083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577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544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CDED021B-E5AB-6791-F5FD-C7CD80550B73}"/>
              </a:ext>
            </a:extLst>
          </p:cNvPr>
          <p:cNvSpPr txBox="1"/>
          <p:nvPr/>
        </p:nvSpPr>
        <p:spPr>
          <a:xfrm>
            <a:off x="7284846" y="5733389"/>
            <a:ext cx="29083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144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177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18" name="object 13">
            <a:extLst>
              <a:ext uri="{FF2B5EF4-FFF2-40B4-BE49-F238E27FC236}">
                <a16:creationId xmlns:a16="http://schemas.microsoft.com/office/drawing/2014/main" id="{02E6EF65-101F-27BA-053F-E1F1FDA32D2B}"/>
              </a:ext>
            </a:extLst>
          </p:cNvPr>
          <p:cNvSpPr txBox="1"/>
          <p:nvPr/>
        </p:nvSpPr>
        <p:spPr>
          <a:xfrm>
            <a:off x="8129143" y="5733389"/>
            <a:ext cx="20256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72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87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B9204693-8D4B-E5AF-F911-18E2A75BE3F3}"/>
              </a:ext>
            </a:extLst>
          </p:cNvPr>
          <p:cNvSpPr txBox="1"/>
          <p:nvPr/>
        </p:nvSpPr>
        <p:spPr>
          <a:xfrm>
            <a:off x="8907018" y="5733389"/>
            <a:ext cx="20256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33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12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CDE6FF52-5AD5-66CE-9A5F-04E7040F12B5}"/>
              </a:ext>
            </a:extLst>
          </p:cNvPr>
          <p:cNvSpPr txBox="1"/>
          <p:nvPr/>
        </p:nvSpPr>
        <p:spPr>
          <a:xfrm>
            <a:off x="9703689" y="5733389"/>
            <a:ext cx="20256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12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  <a:p>
            <a:pPr marL="5651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8C33FD8D-AAF8-34A6-7B36-CC1B13DEAA65}"/>
              </a:ext>
            </a:extLst>
          </p:cNvPr>
          <p:cNvSpPr txBox="1"/>
          <p:nvPr/>
        </p:nvSpPr>
        <p:spPr>
          <a:xfrm>
            <a:off x="10559288" y="5733389"/>
            <a:ext cx="11366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23" name="object 17">
            <a:extLst>
              <a:ext uri="{FF2B5EF4-FFF2-40B4-BE49-F238E27FC236}">
                <a16:creationId xmlns:a16="http://schemas.microsoft.com/office/drawing/2014/main" id="{9315A4D9-6542-2C5C-581C-3CA9F19E794A}"/>
              </a:ext>
            </a:extLst>
          </p:cNvPr>
          <p:cNvSpPr txBox="1"/>
          <p:nvPr/>
        </p:nvSpPr>
        <p:spPr>
          <a:xfrm>
            <a:off x="8396478" y="4227702"/>
            <a:ext cx="114681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Semaglutide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Black"/>
            </a:endParaRPr>
          </a:p>
        </p:txBody>
      </p:sp>
      <p:sp>
        <p:nvSpPr>
          <p:cNvPr id="24" name="object 20">
            <a:extLst>
              <a:ext uri="{FF2B5EF4-FFF2-40B4-BE49-F238E27FC236}">
                <a16:creationId xmlns:a16="http://schemas.microsoft.com/office/drawing/2014/main" id="{1C4B3B1A-8351-4F3A-40F7-92252E72C4A8}"/>
              </a:ext>
            </a:extLst>
          </p:cNvPr>
          <p:cNvSpPr txBox="1"/>
          <p:nvPr/>
        </p:nvSpPr>
        <p:spPr>
          <a:xfrm>
            <a:off x="7744714" y="1901326"/>
            <a:ext cx="3312795" cy="58541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HR,</a:t>
            </a:r>
            <a:r>
              <a:rPr kumimoji="0" sz="1400" b="0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 </a:t>
            </a:r>
            <a:r>
              <a:rPr kumimoji="0" sz="1400" b="0" i="0" u="none" strike="noStrike" kern="0" cap="none" spc="-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0.57</a:t>
            </a:r>
            <a:r>
              <a:rPr kumimoji="0" sz="1400" b="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(95%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CI,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0.39-0.83);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sz="1400" b="0" i="1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/>
              </a:rPr>
              <a:t>P</a:t>
            </a:r>
            <a:r>
              <a:rPr kumimoji="0" sz="1400" b="0" i="1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=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0.003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  <a:p>
            <a:pPr marL="0" marR="5080" lvl="0" indent="0" algn="r" defTabSz="91440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Tirzepatide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Black"/>
            </a:endParaRPr>
          </a:p>
        </p:txBody>
      </p:sp>
      <p:sp>
        <p:nvSpPr>
          <p:cNvPr id="25" name="object 21">
            <a:extLst>
              <a:ext uri="{FF2B5EF4-FFF2-40B4-BE49-F238E27FC236}">
                <a16:creationId xmlns:a16="http://schemas.microsoft.com/office/drawing/2014/main" id="{CD0AE60D-AC63-67C7-5A4B-570E424C7510}"/>
              </a:ext>
            </a:extLst>
          </p:cNvPr>
          <p:cNvSpPr txBox="1"/>
          <p:nvPr/>
        </p:nvSpPr>
        <p:spPr>
          <a:xfrm>
            <a:off x="6220205" y="5434493"/>
            <a:ext cx="796290" cy="716222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Months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Black"/>
            </a:endParaRPr>
          </a:p>
          <a:p>
            <a:pPr marL="13335" marR="0" lvl="0" indent="0" algn="ctr" defTabSz="914400" eaLnBrk="1" fontAlgn="auto" latinLnBrk="0" hangingPunct="1">
              <a:lnSpc>
                <a:spcPct val="100000"/>
              </a:lnSpc>
              <a:spcBef>
                <a:spcPts val="1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280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  <a:p>
            <a:pPr marL="1333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294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26" name="object 22">
            <a:extLst>
              <a:ext uri="{FF2B5EF4-FFF2-40B4-BE49-F238E27FC236}">
                <a16:creationId xmlns:a16="http://schemas.microsoft.com/office/drawing/2014/main" id="{7581C0BC-7F07-A8B1-25C9-9C26D85BDB78}"/>
              </a:ext>
            </a:extLst>
          </p:cNvPr>
          <p:cNvSpPr txBox="1"/>
          <p:nvPr/>
        </p:nvSpPr>
        <p:spPr>
          <a:xfrm>
            <a:off x="1283954" y="2101361"/>
            <a:ext cx="215444" cy="2587625"/>
          </a:xfrm>
          <a:prstGeom prst="rect">
            <a:avLst/>
          </a:prstGeom>
        </p:spPr>
        <p:txBody>
          <a:bodyPr vert="vert270" wrap="square" lIns="0" tIns="26034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Cumulative</a:t>
            </a:r>
            <a:r>
              <a:rPr kumimoji="0" sz="1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 </a:t>
            </a:r>
            <a:r>
              <a:rPr kumimoji="0" sz="1400" b="0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incidence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 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(%)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Black"/>
            </a:endParaRPr>
          </a:p>
        </p:txBody>
      </p:sp>
      <p:sp>
        <p:nvSpPr>
          <p:cNvPr id="27" name="object 23">
            <a:extLst>
              <a:ext uri="{FF2B5EF4-FFF2-40B4-BE49-F238E27FC236}">
                <a16:creationId xmlns:a16="http://schemas.microsoft.com/office/drawing/2014/main" id="{AB052AD8-CD4C-B51F-3671-D97FDD7B1744}"/>
              </a:ext>
            </a:extLst>
          </p:cNvPr>
          <p:cNvSpPr/>
          <p:nvPr/>
        </p:nvSpPr>
        <p:spPr>
          <a:xfrm>
            <a:off x="2152269" y="1652142"/>
            <a:ext cx="8841740" cy="3681729"/>
          </a:xfrm>
          <a:custGeom>
            <a:avLst/>
            <a:gdLst/>
            <a:ahLst/>
            <a:cxnLst/>
            <a:rect l="l" t="t" r="r" b="b"/>
            <a:pathLst>
              <a:path w="8841740" h="3681729">
                <a:moveTo>
                  <a:pt x="76581" y="0"/>
                </a:moveTo>
                <a:lnTo>
                  <a:pt x="76581" y="3603371"/>
                </a:lnTo>
              </a:path>
              <a:path w="8841740" h="3681729">
                <a:moveTo>
                  <a:pt x="8841740" y="3603371"/>
                </a:moveTo>
                <a:lnTo>
                  <a:pt x="69595" y="3603371"/>
                </a:lnTo>
              </a:path>
              <a:path w="8841740" h="3681729">
                <a:moveTo>
                  <a:pt x="0" y="112395"/>
                </a:moveTo>
                <a:lnTo>
                  <a:pt x="71755" y="112395"/>
                </a:lnTo>
              </a:path>
              <a:path w="8841740" h="3681729">
                <a:moveTo>
                  <a:pt x="381" y="944499"/>
                </a:moveTo>
                <a:lnTo>
                  <a:pt x="78486" y="944499"/>
                </a:lnTo>
              </a:path>
              <a:path w="8841740" h="3681729">
                <a:moveTo>
                  <a:pt x="381" y="1779397"/>
                </a:moveTo>
                <a:lnTo>
                  <a:pt x="78486" y="1779397"/>
                </a:lnTo>
              </a:path>
              <a:path w="8841740" h="3681729">
                <a:moveTo>
                  <a:pt x="381" y="2611247"/>
                </a:moveTo>
                <a:lnTo>
                  <a:pt x="78486" y="2611247"/>
                </a:lnTo>
              </a:path>
              <a:path w="8841740" h="3681729">
                <a:moveTo>
                  <a:pt x="5333" y="3445002"/>
                </a:moveTo>
                <a:lnTo>
                  <a:pt x="78486" y="3445002"/>
                </a:lnTo>
              </a:path>
              <a:path w="8841740" h="3681729">
                <a:moveTo>
                  <a:pt x="473710" y="3606800"/>
                </a:moveTo>
                <a:lnTo>
                  <a:pt x="473710" y="3676650"/>
                </a:lnTo>
              </a:path>
              <a:path w="8841740" h="3681729">
                <a:moveTo>
                  <a:pt x="1270000" y="3606800"/>
                </a:moveTo>
                <a:lnTo>
                  <a:pt x="1270000" y="3676650"/>
                </a:lnTo>
              </a:path>
              <a:path w="8841740" h="3681729">
                <a:moveTo>
                  <a:pt x="2066035" y="3606800"/>
                </a:moveTo>
                <a:lnTo>
                  <a:pt x="2066035" y="3676650"/>
                </a:lnTo>
              </a:path>
              <a:path w="8841740" h="3681729">
                <a:moveTo>
                  <a:pt x="2856992" y="3606800"/>
                </a:moveTo>
                <a:lnTo>
                  <a:pt x="2856992" y="3676650"/>
                </a:lnTo>
              </a:path>
              <a:path w="8841740" h="3681729">
                <a:moveTo>
                  <a:pt x="3656456" y="3606800"/>
                </a:moveTo>
                <a:lnTo>
                  <a:pt x="3656456" y="3681603"/>
                </a:lnTo>
              </a:path>
              <a:path w="8841740" h="3681729">
                <a:moveTo>
                  <a:pt x="4457446" y="3606800"/>
                </a:moveTo>
                <a:lnTo>
                  <a:pt x="4457446" y="3681603"/>
                </a:lnTo>
              </a:path>
              <a:path w="8841740" h="3681729">
                <a:moveTo>
                  <a:pt x="5255006" y="3606800"/>
                </a:moveTo>
                <a:lnTo>
                  <a:pt x="5255006" y="3681603"/>
                </a:lnTo>
              </a:path>
              <a:path w="8841740" h="3681729">
                <a:moveTo>
                  <a:pt x="6046088" y="3606800"/>
                </a:moveTo>
                <a:lnTo>
                  <a:pt x="6046088" y="3681603"/>
                </a:lnTo>
              </a:path>
              <a:path w="8841740" h="3681729">
                <a:moveTo>
                  <a:pt x="6850380" y="3606800"/>
                </a:moveTo>
                <a:lnTo>
                  <a:pt x="6850380" y="3681603"/>
                </a:lnTo>
              </a:path>
              <a:path w="8841740" h="3681729">
                <a:moveTo>
                  <a:pt x="7638033" y="3606800"/>
                </a:moveTo>
                <a:lnTo>
                  <a:pt x="7638033" y="3676650"/>
                </a:lnTo>
              </a:path>
              <a:path w="8841740" h="3681729">
                <a:moveTo>
                  <a:pt x="8437499" y="3606800"/>
                </a:moveTo>
                <a:lnTo>
                  <a:pt x="8437499" y="368160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object 24">
            <a:extLst>
              <a:ext uri="{FF2B5EF4-FFF2-40B4-BE49-F238E27FC236}">
                <a16:creationId xmlns:a16="http://schemas.microsoft.com/office/drawing/2014/main" id="{1100D045-DB3F-2B3E-006D-33B54323A9FC}"/>
              </a:ext>
            </a:extLst>
          </p:cNvPr>
          <p:cNvSpPr txBox="1"/>
          <p:nvPr/>
        </p:nvSpPr>
        <p:spPr>
          <a:xfrm>
            <a:off x="1860930" y="1652142"/>
            <a:ext cx="2413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8%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29" name="object 25">
            <a:extLst>
              <a:ext uri="{FF2B5EF4-FFF2-40B4-BE49-F238E27FC236}">
                <a16:creationId xmlns:a16="http://schemas.microsoft.com/office/drawing/2014/main" id="{1E040BC9-B9DE-3066-3C6A-347AF898B102}"/>
              </a:ext>
            </a:extLst>
          </p:cNvPr>
          <p:cNvSpPr txBox="1"/>
          <p:nvPr/>
        </p:nvSpPr>
        <p:spPr>
          <a:xfrm>
            <a:off x="1859660" y="2489961"/>
            <a:ext cx="2413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6%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30" name="object 26">
            <a:extLst>
              <a:ext uri="{FF2B5EF4-FFF2-40B4-BE49-F238E27FC236}">
                <a16:creationId xmlns:a16="http://schemas.microsoft.com/office/drawing/2014/main" id="{BA3F5EF6-DFCD-1E97-0F6A-3322F8CB960C}"/>
              </a:ext>
            </a:extLst>
          </p:cNvPr>
          <p:cNvSpPr txBox="1"/>
          <p:nvPr/>
        </p:nvSpPr>
        <p:spPr>
          <a:xfrm>
            <a:off x="1860930" y="4157217"/>
            <a:ext cx="2413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2%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31" name="object 27">
            <a:extLst>
              <a:ext uri="{FF2B5EF4-FFF2-40B4-BE49-F238E27FC236}">
                <a16:creationId xmlns:a16="http://schemas.microsoft.com/office/drawing/2014/main" id="{9E4A6834-1D4B-A856-70F8-DC2EC340CE42}"/>
              </a:ext>
            </a:extLst>
          </p:cNvPr>
          <p:cNvSpPr txBox="1"/>
          <p:nvPr/>
        </p:nvSpPr>
        <p:spPr>
          <a:xfrm>
            <a:off x="1860295" y="4993894"/>
            <a:ext cx="2413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0%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32" name="object 28">
            <a:extLst>
              <a:ext uri="{FF2B5EF4-FFF2-40B4-BE49-F238E27FC236}">
                <a16:creationId xmlns:a16="http://schemas.microsoft.com/office/drawing/2014/main" id="{A5784290-4A23-807A-6078-CE2634317D44}"/>
              </a:ext>
            </a:extLst>
          </p:cNvPr>
          <p:cNvSpPr txBox="1"/>
          <p:nvPr/>
        </p:nvSpPr>
        <p:spPr>
          <a:xfrm>
            <a:off x="2564383" y="5329885"/>
            <a:ext cx="11366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33" name="object 29">
            <a:extLst>
              <a:ext uri="{FF2B5EF4-FFF2-40B4-BE49-F238E27FC236}">
                <a16:creationId xmlns:a16="http://schemas.microsoft.com/office/drawing/2014/main" id="{E95DA313-5029-038F-7874-4590A21DA300}"/>
              </a:ext>
            </a:extLst>
          </p:cNvPr>
          <p:cNvSpPr txBox="1"/>
          <p:nvPr/>
        </p:nvSpPr>
        <p:spPr>
          <a:xfrm>
            <a:off x="3368802" y="5329885"/>
            <a:ext cx="11366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34" name="object 30">
            <a:extLst>
              <a:ext uri="{FF2B5EF4-FFF2-40B4-BE49-F238E27FC236}">
                <a16:creationId xmlns:a16="http://schemas.microsoft.com/office/drawing/2014/main" id="{4D2B0974-24A6-8D15-21B7-D4A144C24141}"/>
              </a:ext>
            </a:extLst>
          </p:cNvPr>
          <p:cNvSpPr txBox="1"/>
          <p:nvPr/>
        </p:nvSpPr>
        <p:spPr>
          <a:xfrm>
            <a:off x="4166361" y="5329885"/>
            <a:ext cx="11366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6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35" name="object 31">
            <a:extLst>
              <a:ext uri="{FF2B5EF4-FFF2-40B4-BE49-F238E27FC236}">
                <a16:creationId xmlns:a16="http://schemas.microsoft.com/office/drawing/2014/main" id="{4D3B807A-AC53-9086-FC07-09107964A6FD}"/>
              </a:ext>
            </a:extLst>
          </p:cNvPr>
          <p:cNvSpPr txBox="1"/>
          <p:nvPr/>
        </p:nvSpPr>
        <p:spPr>
          <a:xfrm>
            <a:off x="4954651" y="5329885"/>
            <a:ext cx="11366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9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36" name="object 32">
            <a:extLst>
              <a:ext uri="{FF2B5EF4-FFF2-40B4-BE49-F238E27FC236}">
                <a16:creationId xmlns:a16="http://schemas.microsoft.com/office/drawing/2014/main" id="{DD566DF1-B722-FDFE-B47F-A2C1E3C03BC9}"/>
              </a:ext>
            </a:extLst>
          </p:cNvPr>
          <p:cNvSpPr txBox="1"/>
          <p:nvPr/>
        </p:nvSpPr>
        <p:spPr>
          <a:xfrm>
            <a:off x="5709920" y="5329885"/>
            <a:ext cx="2025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12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37" name="object 33">
            <a:extLst>
              <a:ext uri="{FF2B5EF4-FFF2-40B4-BE49-F238E27FC236}">
                <a16:creationId xmlns:a16="http://schemas.microsoft.com/office/drawing/2014/main" id="{1618F65B-2845-89A1-E2B0-0C226B624725}"/>
              </a:ext>
            </a:extLst>
          </p:cNvPr>
          <p:cNvSpPr txBox="1"/>
          <p:nvPr/>
        </p:nvSpPr>
        <p:spPr>
          <a:xfrm>
            <a:off x="6513703" y="5329885"/>
            <a:ext cx="2025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15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44" name="object 34">
            <a:extLst>
              <a:ext uri="{FF2B5EF4-FFF2-40B4-BE49-F238E27FC236}">
                <a16:creationId xmlns:a16="http://schemas.microsoft.com/office/drawing/2014/main" id="{2497345F-934A-441B-88C6-00BBBE5328AC}"/>
              </a:ext>
            </a:extLst>
          </p:cNvPr>
          <p:cNvSpPr txBox="1"/>
          <p:nvPr/>
        </p:nvSpPr>
        <p:spPr>
          <a:xfrm>
            <a:off x="7311390" y="5329885"/>
            <a:ext cx="2025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18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58" name="object 35">
            <a:extLst>
              <a:ext uri="{FF2B5EF4-FFF2-40B4-BE49-F238E27FC236}">
                <a16:creationId xmlns:a16="http://schemas.microsoft.com/office/drawing/2014/main" id="{74590218-280B-0F63-3AEB-315F703A7B41}"/>
              </a:ext>
            </a:extLst>
          </p:cNvPr>
          <p:cNvSpPr txBox="1"/>
          <p:nvPr/>
        </p:nvSpPr>
        <p:spPr>
          <a:xfrm>
            <a:off x="8103234" y="5329885"/>
            <a:ext cx="2025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21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59" name="object 36">
            <a:extLst>
              <a:ext uri="{FF2B5EF4-FFF2-40B4-BE49-F238E27FC236}">
                <a16:creationId xmlns:a16="http://schemas.microsoft.com/office/drawing/2014/main" id="{72756A78-A544-92F2-B8E8-CD3811D749B8}"/>
              </a:ext>
            </a:extLst>
          </p:cNvPr>
          <p:cNvSpPr txBox="1"/>
          <p:nvPr/>
        </p:nvSpPr>
        <p:spPr>
          <a:xfrm>
            <a:off x="8906382" y="5329885"/>
            <a:ext cx="2025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24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69" name="object 37">
            <a:extLst>
              <a:ext uri="{FF2B5EF4-FFF2-40B4-BE49-F238E27FC236}">
                <a16:creationId xmlns:a16="http://schemas.microsoft.com/office/drawing/2014/main" id="{A52F9B13-5C67-9396-261E-77908CF7604D}"/>
              </a:ext>
            </a:extLst>
          </p:cNvPr>
          <p:cNvSpPr txBox="1"/>
          <p:nvPr/>
        </p:nvSpPr>
        <p:spPr>
          <a:xfrm>
            <a:off x="9692767" y="5329885"/>
            <a:ext cx="2025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27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71" name="object 38">
            <a:extLst>
              <a:ext uri="{FF2B5EF4-FFF2-40B4-BE49-F238E27FC236}">
                <a16:creationId xmlns:a16="http://schemas.microsoft.com/office/drawing/2014/main" id="{40730423-5422-8937-D5B3-80386B22D629}"/>
              </a:ext>
            </a:extLst>
          </p:cNvPr>
          <p:cNvSpPr txBox="1"/>
          <p:nvPr/>
        </p:nvSpPr>
        <p:spPr>
          <a:xfrm>
            <a:off x="10496804" y="5329885"/>
            <a:ext cx="2025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30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MT"/>
            </a:endParaRPr>
          </a:p>
        </p:txBody>
      </p:sp>
      <p:sp>
        <p:nvSpPr>
          <p:cNvPr id="82" name="object 41">
            <a:extLst>
              <a:ext uri="{FF2B5EF4-FFF2-40B4-BE49-F238E27FC236}">
                <a16:creationId xmlns:a16="http://schemas.microsoft.com/office/drawing/2014/main" id="{E061A2C1-BFD1-6F42-5605-CD0F7F09E0EF}"/>
              </a:ext>
            </a:extLst>
          </p:cNvPr>
          <p:cNvSpPr txBox="1"/>
          <p:nvPr/>
        </p:nvSpPr>
        <p:spPr>
          <a:xfrm>
            <a:off x="3818001" y="3901821"/>
            <a:ext cx="677545" cy="371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3333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3</a:t>
            </a:r>
            <a:r>
              <a:rPr kumimoji="0" sz="1400" b="0" i="0" u="none" strike="noStrike" kern="0" cap="none" spc="165" normalizeH="0" baseline="3333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MT"/>
              </a:rPr>
              <a:t>  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Black"/>
              </a:rPr>
              <a:t>Months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 Black"/>
            </a:endParaRPr>
          </a:p>
        </p:txBody>
      </p:sp>
      <p:sp>
        <p:nvSpPr>
          <p:cNvPr id="103" name="object 18">
            <a:extLst>
              <a:ext uri="{FF2B5EF4-FFF2-40B4-BE49-F238E27FC236}">
                <a16:creationId xmlns:a16="http://schemas.microsoft.com/office/drawing/2014/main" id="{C283638D-EF7E-2A06-8BFD-379B507E71EF}"/>
              </a:ext>
            </a:extLst>
          </p:cNvPr>
          <p:cNvSpPr txBox="1"/>
          <p:nvPr/>
        </p:nvSpPr>
        <p:spPr>
          <a:xfrm>
            <a:off x="4790058" y="254286"/>
            <a:ext cx="5732780" cy="55784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64769" rIns="0" bIns="0" rtlCol="0">
            <a:spAutoFit/>
          </a:bodyPr>
          <a:lstStyle/>
          <a:p>
            <a:pPr marL="388620" marR="241300" lvl="0" indent="-139065" defTabSz="91440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80" normalizeH="0" baseline="0" noProof="0" dirty="0">
                <a:ln>
                  <a:noFill/>
                </a:ln>
                <a:effectLst/>
                <a:uLnTx/>
                <a:uFillTx/>
                <a:cs typeface="Arial Black"/>
              </a:rPr>
              <a:t>Per-</a:t>
            </a:r>
            <a:r>
              <a:rPr kumimoji="0" sz="1600" b="0" i="0" u="none" strike="noStrike" kern="0" cap="none" spc="-85" normalizeH="0" baseline="0" noProof="0" dirty="0">
                <a:ln>
                  <a:noFill/>
                </a:ln>
                <a:effectLst/>
                <a:uLnTx/>
                <a:uFillTx/>
                <a:cs typeface="Arial Black"/>
              </a:rPr>
              <a:t>protocol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effectLst/>
                <a:uLnTx/>
                <a:uFillTx/>
                <a:cs typeface="Arial Black"/>
              </a:rPr>
              <a:t> </a:t>
            </a:r>
            <a:r>
              <a:rPr kumimoji="0" sz="1600" b="0" i="0" u="none" strike="noStrike" kern="0" cap="none" spc="-80" normalizeH="0" baseline="0" noProof="0" dirty="0">
                <a:ln>
                  <a:noFill/>
                </a:ln>
                <a:effectLst/>
                <a:uLnTx/>
                <a:uFillTx/>
                <a:cs typeface="Arial Black"/>
              </a:rPr>
              <a:t>sensitivity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  <a:cs typeface="Arial Black"/>
              </a:rPr>
              <a:t> </a:t>
            </a:r>
            <a:r>
              <a:rPr kumimoji="0" sz="1600" b="0" i="0" u="none" strike="noStrike" kern="0" cap="none" spc="-100" normalizeH="0" baseline="0" noProof="0" dirty="0">
                <a:ln>
                  <a:noFill/>
                </a:ln>
                <a:effectLst/>
                <a:uLnTx/>
                <a:uFillTx/>
                <a:cs typeface="Arial Black"/>
              </a:rPr>
              <a:t>analysis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 Black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 MT"/>
              </a:rPr>
              <a:t>censored</a:t>
            </a:r>
            <a:r>
              <a:rPr kumimoji="0" sz="1600" b="0" i="0" u="none" strike="noStrike" kern="0" cap="none" spc="65" normalizeH="0" baseline="0" noProof="0" dirty="0">
                <a:ln>
                  <a:noFill/>
                </a:ln>
                <a:effectLst/>
                <a:uLnTx/>
                <a:uFillTx/>
                <a:cs typeface="Arial MT"/>
              </a:rPr>
              <a:t> </a:t>
            </a:r>
            <a:r>
              <a:rPr kumimoji="0" sz="1600" b="0" i="0" u="none" strike="noStrike" kern="0" cap="none" spc="55" normalizeH="0" baseline="0" noProof="0" dirty="0">
                <a:ln>
                  <a:noFill/>
                </a:ln>
                <a:effectLst/>
                <a:uLnTx/>
                <a:uFillTx/>
                <a:cs typeface="Arial MT"/>
              </a:rPr>
              <a:t>patients </a:t>
            </a:r>
            <a:r>
              <a:rPr kumimoji="0" sz="1600" b="0" i="0" u="none" strike="noStrike" kern="0" cap="none" spc="40" normalizeH="0" baseline="0" noProof="0" dirty="0">
                <a:ln>
                  <a:noFill/>
                </a:ln>
                <a:effectLst/>
                <a:uLnTx/>
                <a:uFillTx/>
                <a:cs typeface="Arial MT"/>
              </a:rPr>
              <a:t>at </a:t>
            </a:r>
            <a:r>
              <a:rPr kumimoji="0" sz="1600" b="0" i="0" u="none" strike="noStrike" kern="0" cap="none" spc="80" normalizeH="0" baseline="0" noProof="0" dirty="0">
                <a:ln>
                  <a:noFill/>
                </a:ln>
                <a:effectLst/>
                <a:uLnTx/>
                <a:uFillTx/>
                <a:cs typeface="Arial MT"/>
              </a:rPr>
              <a:t>treatment</a:t>
            </a:r>
            <a:r>
              <a:rPr kumimoji="0" sz="1600" b="0" i="0" u="none" strike="noStrike" kern="0" cap="none" spc="30" normalizeH="0" baseline="0" noProof="0" dirty="0">
                <a:ln>
                  <a:noFill/>
                </a:ln>
                <a:effectLst/>
                <a:uLnTx/>
                <a:uFillTx/>
                <a:cs typeface="Arial MT"/>
              </a:rPr>
              <a:t> </a:t>
            </a:r>
            <a:r>
              <a:rPr kumimoji="0" sz="1600" b="0" i="0" u="none" strike="noStrike" kern="0" cap="none" spc="60" normalizeH="0" baseline="0" noProof="0" dirty="0">
                <a:ln>
                  <a:noFill/>
                </a:ln>
                <a:effectLst/>
                <a:uLnTx/>
                <a:uFillTx/>
                <a:cs typeface="Arial MT"/>
              </a:rPr>
              <a:t>discontinuation</a:t>
            </a:r>
            <a:r>
              <a:rPr kumimoji="0" sz="1600" b="0" i="0" u="none" strike="noStrike" kern="0" cap="none" spc="25" normalizeH="0" baseline="0" noProof="0" dirty="0">
                <a:ln>
                  <a:noFill/>
                </a:ln>
                <a:effectLst/>
                <a:uLnTx/>
                <a:uFillTx/>
                <a:cs typeface="Arial MT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 MT"/>
              </a:rPr>
              <a:t>(gap</a:t>
            </a:r>
            <a:r>
              <a:rPr kumimoji="0" sz="1600" b="0" i="0" u="none" strike="noStrike" kern="0" cap="none" spc="15" normalizeH="0" baseline="0" noProof="0" dirty="0">
                <a:ln>
                  <a:noFill/>
                </a:ln>
                <a:effectLst/>
                <a:uLnTx/>
                <a:uFillTx/>
                <a:cs typeface="Arial MT"/>
              </a:rPr>
              <a:t> </a:t>
            </a:r>
            <a:r>
              <a:rPr kumimoji="0" sz="1600" b="0" i="0" u="none" strike="noStrike" kern="0" cap="none" spc="70" normalizeH="0" baseline="0" noProof="0" dirty="0">
                <a:ln>
                  <a:noFill/>
                </a:ln>
                <a:effectLst/>
                <a:uLnTx/>
                <a:uFillTx/>
                <a:cs typeface="Arial MT"/>
              </a:rPr>
              <a:t>in</a:t>
            </a:r>
            <a:r>
              <a:rPr kumimoji="0" sz="1600" b="0" i="0" u="none" strike="noStrike" kern="0" cap="none" spc="25" normalizeH="0" baseline="0" noProof="0" dirty="0">
                <a:ln>
                  <a:noFill/>
                </a:ln>
                <a:effectLst/>
                <a:uLnTx/>
                <a:uFillTx/>
                <a:cs typeface="Arial MT"/>
              </a:rPr>
              <a:t> </a:t>
            </a:r>
            <a:r>
              <a:rPr kumimoji="0" sz="1600" b="0" i="0" u="none" strike="noStrike" kern="0" cap="none" spc="65" normalizeH="0" baseline="0" noProof="0" dirty="0">
                <a:ln>
                  <a:noFill/>
                </a:ln>
                <a:effectLst/>
                <a:uLnTx/>
                <a:uFillTx/>
                <a:cs typeface="Arial MT"/>
              </a:rPr>
              <a:t>therapy</a:t>
            </a:r>
            <a:r>
              <a:rPr kumimoji="0" sz="1600" b="0" i="0" u="none" strike="noStrike" kern="0" cap="none" spc="5" normalizeH="0" baseline="0" noProof="0" dirty="0">
                <a:ln>
                  <a:noFill/>
                </a:ln>
                <a:effectLst/>
                <a:uLnTx/>
                <a:uFillTx/>
                <a:cs typeface="Arial MT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 MT"/>
              </a:rPr>
              <a:t>&gt;30</a:t>
            </a:r>
            <a:r>
              <a:rPr kumimoji="0" sz="1600" b="0" i="0" u="none" strike="noStrike" kern="0" cap="none" spc="20" normalizeH="0" baseline="0" noProof="0" dirty="0">
                <a:ln>
                  <a:noFill/>
                </a:ln>
                <a:effectLst/>
                <a:uLnTx/>
                <a:uFillTx/>
                <a:cs typeface="Arial MT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cs typeface="Arial MT"/>
              </a:rPr>
              <a:t>days)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 MT"/>
            </a:endParaRPr>
          </a:p>
        </p:txBody>
      </p:sp>
      <p:graphicFrame>
        <p:nvGraphicFramePr>
          <p:cNvPr id="104" name="object 19">
            <a:extLst>
              <a:ext uri="{FF2B5EF4-FFF2-40B4-BE49-F238E27FC236}">
                <a16:creationId xmlns:a16="http://schemas.microsoft.com/office/drawing/2014/main" id="{21B2EFD8-687C-6032-1EA7-EBB238303F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54042"/>
              </p:ext>
            </p:extLst>
          </p:nvPr>
        </p:nvGraphicFramePr>
        <p:xfrm>
          <a:off x="4790058" y="942499"/>
          <a:ext cx="5732778" cy="859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9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0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0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3540">
                <a:tc gridSpan="2">
                  <a:txBody>
                    <a:bodyPr/>
                    <a:lstStyle/>
                    <a:p>
                      <a:pPr marL="145669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10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Events,</a:t>
                      </a:r>
                      <a:endParaRPr sz="1200" dirty="0">
                        <a:solidFill>
                          <a:schemeClr val="tx1"/>
                        </a:solidFill>
                        <a:latin typeface="+mn-lt"/>
                        <a:cs typeface="Arial Black"/>
                      </a:endParaRPr>
                    </a:p>
                    <a:p>
                      <a:pPr marL="153035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n</a:t>
                      </a:r>
                      <a:r>
                        <a:rPr sz="1200" spc="-90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 </a:t>
                      </a:r>
                      <a:r>
                        <a:rPr sz="1200" spc="-25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(%)</a:t>
                      </a:r>
                      <a:endParaRPr sz="1200" dirty="0">
                        <a:solidFill>
                          <a:schemeClr val="tx1"/>
                        </a:solidFill>
                        <a:latin typeface="+mn-lt"/>
                        <a:cs typeface="Arial Black"/>
                      </a:endParaRPr>
                    </a:p>
                  </a:txBody>
                  <a:tcPr marL="0" marR="0" marT="1905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75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Incidence</a:t>
                      </a:r>
                      <a:r>
                        <a:rPr sz="1200" spc="-40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 </a:t>
                      </a:r>
                      <a:r>
                        <a:rPr sz="1200" spc="-45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rate</a:t>
                      </a:r>
                      <a:r>
                        <a:rPr sz="1200" spc="-30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 </a:t>
                      </a:r>
                      <a:r>
                        <a:rPr sz="1200" spc="-25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per</a:t>
                      </a:r>
                      <a:endParaRPr sz="1200">
                        <a:solidFill>
                          <a:schemeClr val="tx1"/>
                        </a:solidFill>
                        <a:latin typeface="+mn-lt"/>
                        <a:cs typeface="Arial Black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spc="-95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1000</a:t>
                      </a:r>
                      <a:r>
                        <a:rPr sz="1200" spc="-30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 </a:t>
                      </a:r>
                      <a:r>
                        <a:rPr sz="1200" spc="-40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patient-</a:t>
                      </a:r>
                      <a:r>
                        <a:rPr sz="1200" spc="-65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years </a:t>
                      </a:r>
                      <a:r>
                        <a:rPr sz="1200" spc="-90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(95%</a:t>
                      </a:r>
                      <a:r>
                        <a:rPr sz="1200" spc="-35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 </a:t>
                      </a:r>
                      <a:r>
                        <a:rPr sz="1200" spc="-25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CI)</a:t>
                      </a:r>
                      <a:endParaRPr sz="1200">
                        <a:solidFill>
                          <a:schemeClr val="tx1"/>
                        </a:solidFill>
                        <a:latin typeface="+mn-lt"/>
                        <a:cs typeface="Arial Black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86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45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Mean</a:t>
                      </a:r>
                      <a:r>
                        <a:rPr sz="1200" spc="-65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 </a:t>
                      </a:r>
                      <a:r>
                        <a:rPr sz="1200" spc="-20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(SD)</a:t>
                      </a:r>
                      <a:endParaRPr sz="1200" dirty="0">
                        <a:solidFill>
                          <a:schemeClr val="tx1"/>
                        </a:solidFill>
                        <a:latin typeface="+mn-lt"/>
                        <a:cs typeface="Arial Black"/>
                      </a:endParaRPr>
                    </a:p>
                    <a:p>
                      <a:pPr marL="289560">
                        <a:lnSpc>
                          <a:spcPct val="100000"/>
                        </a:lnSpc>
                      </a:pPr>
                      <a:r>
                        <a:rPr sz="1200" spc="-50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follow-</a:t>
                      </a:r>
                      <a:r>
                        <a:rPr sz="1200" spc="-25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up</a:t>
                      </a:r>
                      <a:endParaRPr sz="1200" dirty="0">
                        <a:solidFill>
                          <a:schemeClr val="tx1"/>
                        </a:solidFill>
                        <a:latin typeface="+mn-lt"/>
                        <a:cs typeface="Arial Black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spc="-10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Tirzepatide</a:t>
                      </a:r>
                      <a:endParaRPr sz="1200">
                        <a:solidFill>
                          <a:schemeClr val="tx1"/>
                        </a:solidFill>
                        <a:latin typeface="+mn-lt"/>
                        <a:cs typeface="Arial Black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+mn-lt"/>
                          <a:cs typeface="Arial MT"/>
                        </a:rPr>
                        <a:t>80</a:t>
                      </a:r>
                      <a:r>
                        <a:rPr sz="1200" spc="15" dirty="0">
                          <a:solidFill>
                            <a:schemeClr val="tx1"/>
                          </a:solidFill>
                          <a:latin typeface="+mn-lt"/>
                          <a:cs typeface="Arial MT"/>
                        </a:rPr>
                        <a:t>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+mn-lt"/>
                          <a:cs typeface="Arial MT"/>
                        </a:rPr>
                        <a:t>(0.8)</a:t>
                      </a:r>
                      <a:endParaRPr sz="1200">
                        <a:solidFill>
                          <a:schemeClr val="tx1"/>
                        </a:solidFill>
                        <a:latin typeface="+mn-lt"/>
                        <a:cs typeface="Arial MT"/>
                      </a:endParaRPr>
                    </a:p>
                  </a:txBody>
                  <a:tcPr marL="0" marR="0" marT="3048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6026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b="1" spc="-9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 Black"/>
                        </a:rPr>
                        <a:t>21.1</a:t>
                      </a:r>
                      <a:r>
                        <a:rPr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 Black"/>
                        </a:rPr>
                        <a:t> </a:t>
                      </a:r>
                      <a:r>
                        <a:rPr sz="1200" b="1" spc="-1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 MT"/>
                        </a:rPr>
                        <a:t>(16.63-26.14)</a:t>
                      </a:r>
                      <a:endParaRPr sz="12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cs typeface="Arial MT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3568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+mn-lt"/>
                          <a:cs typeface="Arial MT"/>
                        </a:rPr>
                        <a:t>4.3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+mn-lt"/>
                          <a:cs typeface="Arial MT"/>
                        </a:rPr>
                        <a:t>(4.2)</a:t>
                      </a:r>
                      <a:endParaRPr sz="1200">
                        <a:solidFill>
                          <a:schemeClr val="tx1"/>
                        </a:solidFill>
                        <a:latin typeface="+mn-lt"/>
                        <a:cs typeface="Arial MT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spc="-10" dirty="0">
                          <a:solidFill>
                            <a:schemeClr val="tx1"/>
                          </a:solidFill>
                          <a:latin typeface="+mn-lt"/>
                          <a:cs typeface="Arial Black"/>
                        </a:rPr>
                        <a:t>Semaglutide</a:t>
                      </a:r>
                      <a:endParaRPr sz="1200">
                        <a:solidFill>
                          <a:schemeClr val="tx1"/>
                        </a:solidFill>
                        <a:latin typeface="+mn-lt"/>
                        <a:cs typeface="Arial Black"/>
                      </a:endParaRPr>
                    </a:p>
                  </a:txBody>
                  <a:tcPr marL="0" marR="0" marT="30480" marB="0"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+mn-lt"/>
                          <a:cs typeface="Arial MT"/>
                        </a:rPr>
                        <a:t>42</a:t>
                      </a:r>
                      <a:r>
                        <a:rPr sz="1200" spc="15" dirty="0">
                          <a:solidFill>
                            <a:schemeClr val="tx1"/>
                          </a:solidFill>
                          <a:latin typeface="+mn-lt"/>
                          <a:cs typeface="Arial MT"/>
                        </a:rPr>
                        <a:t>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+mn-lt"/>
                          <a:cs typeface="Arial MT"/>
                        </a:rPr>
                        <a:t>(0.4)</a:t>
                      </a:r>
                      <a:endParaRPr sz="1200">
                        <a:solidFill>
                          <a:schemeClr val="tx1"/>
                        </a:solidFill>
                        <a:latin typeface="+mn-lt"/>
                        <a:cs typeface="Arial MT"/>
                      </a:endParaRPr>
                    </a:p>
                  </a:txBody>
                  <a:tcPr marL="0" marR="0" marT="3048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413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b="1" spc="-95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 Black"/>
                        </a:rPr>
                        <a:t>12.3</a:t>
                      </a:r>
                      <a:r>
                        <a:rPr sz="1200" b="1" spc="-5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 Black"/>
                        </a:rPr>
                        <a:t> </a:t>
                      </a:r>
                      <a:r>
                        <a:rPr sz="1200" b="1" spc="-1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 MT"/>
                        </a:rPr>
                        <a:t>(8.79-16.41)</a:t>
                      </a:r>
                      <a:endParaRPr sz="12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cs typeface="Arial MT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68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+mn-lt"/>
                          <a:cs typeface="Arial MT"/>
                        </a:rPr>
                        <a:t>3.8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+mn-lt"/>
                          <a:cs typeface="Arial MT"/>
                        </a:rPr>
                        <a:t>(4.1)</a:t>
                      </a:r>
                      <a:endParaRPr sz="1200" dirty="0">
                        <a:solidFill>
                          <a:schemeClr val="tx1"/>
                        </a:solidFill>
                        <a:latin typeface="+mn-lt"/>
                        <a:cs typeface="Arial MT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468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CE0560-7119-ACD0-51B3-0B338E89B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809" y="1184390"/>
            <a:ext cx="4124454" cy="414919"/>
          </a:xfrm>
        </p:spPr>
        <p:txBody>
          <a:bodyPr anchor="b">
            <a:normAutofit/>
          </a:bodyPr>
          <a:lstStyle/>
          <a:p>
            <a:r>
              <a:rPr lang="it-IT" sz="2000" b="0" dirty="0">
                <a:solidFill>
                  <a:schemeClr val="tx1"/>
                </a:solidFill>
                <a:cs typeface="Arial" panose="020B0604020202020204" pitchFamily="34" charset="0"/>
              </a:rPr>
              <a:t>7113 SEMA VERSUS 21339 CONTROL</a:t>
            </a:r>
            <a:endParaRPr lang="it-IT" sz="2000" b="0" dirty="0">
              <a:solidFill>
                <a:schemeClr val="tx1"/>
              </a:solidFill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2B23796D-3020-8D67-2F8B-0AA7435E5510}"/>
              </a:ext>
            </a:extLst>
          </p:cNvPr>
          <p:cNvSpPr txBox="1">
            <a:spLocks/>
          </p:cNvSpPr>
          <p:nvPr/>
        </p:nvSpPr>
        <p:spPr>
          <a:xfrm>
            <a:off x="10632757" y="214313"/>
            <a:ext cx="1045845" cy="551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1900" dirty="0">
                <a:solidFill>
                  <a:srgbClr val="F3703A"/>
                </a:solidFill>
              </a:rPr>
              <a:t>HOPE</a:t>
            </a:r>
          </a:p>
        </p:txBody>
      </p:sp>
      <p:sp>
        <p:nvSpPr>
          <p:cNvPr id="7" name="Segnaposto contenuto 3">
            <a:extLst>
              <a:ext uri="{FF2B5EF4-FFF2-40B4-BE49-F238E27FC236}">
                <a16:creationId xmlns:a16="http://schemas.microsoft.com/office/drawing/2014/main" id="{C7CB010C-927F-46F6-F3A1-033E45E9C2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2829" y="2663825"/>
            <a:ext cx="3664726" cy="3748193"/>
          </a:xfrm>
        </p:spPr>
        <p:txBody>
          <a:bodyPr>
            <a:normAutofit/>
          </a:bodyPr>
          <a:lstStyle/>
          <a:p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 MT"/>
              <a:cs typeface="Times New Roman" panose="02020603050405020304" pitchFamily="18" charset="0"/>
            </a:endParaRPr>
          </a:p>
          <a:p>
            <a:endParaRPr kumimoji="0" lang="it-IT" sz="2000" b="0" i="0" u="none" strike="noStrike" kern="0" cap="none" spc="0" normalizeH="0" baseline="25462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MT"/>
              <a:cs typeface="Arial MT"/>
            </a:endParaRPr>
          </a:p>
          <a:p>
            <a:endParaRPr lang="en-GB" dirty="0">
              <a:solidFill>
                <a:schemeClr val="tx1"/>
              </a:solidFill>
              <a:effectLst/>
              <a:ea typeface="Apis For Office" panose="020B0504010101010104" pitchFamily="34" charset="0"/>
              <a:cs typeface="Times New Roman" panose="02020603050405020304" pitchFamily="18" charset="0"/>
            </a:endParaRPr>
          </a:p>
          <a:p>
            <a:endParaRPr lang="it-IT" dirty="0">
              <a:solidFill>
                <a:schemeClr val="tx1"/>
              </a:solidFill>
              <a:effectLst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FB71470-2BE6-2C1F-4760-F8C27FFFA4E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507" y="1926454"/>
            <a:ext cx="54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550CA1D-AE98-C852-E0B8-751AA4F6269C}"/>
              </a:ext>
            </a:extLst>
          </p:cNvPr>
          <p:cNvSpPr txBox="1"/>
          <p:nvPr/>
        </p:nvSpPr>
        <p:spPr>
          <a:xfrm>
            <a:off x="532555" y="1922189"/>
            <a:ext cx="6511184" cy="429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Aged ≥45 years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Hospital diagnosis</a:t>
            </a: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of overweight or obesity (BMI ≥25 kg/m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) in the Danish National Patient Register during index period (1 Jan 2012–31 Dec 2022)</a:t>
            </a:r>
            <a:endParaRPr kumimoji="0" lang="en-US" sz="2000" b="0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For the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semaglutide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group, ≥1 prescription for once-weekly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semaglutide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for weight management in Danish Prescription Register (12 Dec 2022–31 Oct 2024)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GB" sz="2000" dirty="0">
                <a:cs typeface="Arial" panose="020B0604020202020204" pitchFamily="34" charset="0"/>
              </a:rPr>
              <a:t>84% women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it-IT" sz="20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2C8CCDD-EDD4-1B4F-6C52-AA33518C188F}"/>
              </a:ext>
            </a:extLst>
          </p:cNvPr>
          <p:cNvSpPr txBox="1"/>
          <p:nvPr/>
        </p:nvSpPr>
        <p:spPr>
          <a:xfrm>
            <a:off x="8886825" y="2921168"/>
            <a:ext cx="14754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ENDPOINTS:</a:t>
            </a:r>
          </a:p>
          <a:p>
            <a:endParaRPr lang="it-IT" sz="2000" dirty="0"/>
          </a:p>
          <a:p>
            <a:r>
              <a:rPr lang="it-IT" sz="2000" dirty="0"/>
              <a:t>- 5P MACE</a:t>
            </a:r>
          </a:p>
          <a:p>
            <a:r>
              <a:rPr lang="it-IT" sz="2000" dirty="0"/>
              <a:t>- 3P MACE</a:t>
            </a:r>
          </a:p>
        </p:txBody>
      </p:sp>
    </p:spTree>
    <p:extLst>
      <p:ext uri="{BB962C8B-B14F-4D97-AF65-F5344CB8AC3E}">
        <p14:creationId xmlns:p14="http://schemas.microsoft.com/office/powerpoint/2010/main" val="3188842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CE0560-7119-ACD0-51B3-0B338E89B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809" y="1184390"/>
            <a:ext cx="3182746" cy="414919"/>
          </a:xfrm>
        </p:spPr>
        <p:txBody>
          <a:bodyPr anchor="b">
            <a:normAutofit/>
          </a:bodyPr>
          <a:lstStyle/>
          <a:p>
            <a:r>
              <a:rPr lang="it-IT" sz="2000" b="0" dirty="0">
                <a:solidFill>
                  <a:schemeClr val="tx1"/>
                </a:solidFill>
                <a:cs typeface="Arial" panose="020B0604020202020204" pitchFamily="34" charset="0"/>
              </a:rPr>
              <a:t>LOWER RISK OF 5P MACE</a:t>
            </a:r>
            <a:endParaRPr lang="it-IT" sz="2000" b="0" dirty="0">
              <a:solidFill>
                <a:schemeClr val="tx1"/>
              </a:solidFill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2B23796D-3020-8D67-2F8B-0AA7435E5510}"/>
              </a:ext>
            </a:extLst>
          </p:cNvPr>
          <p:cNvSpPr txBox="1">
            <a:spLocks/>
          </p:cNvSpPr>
          <p:nvPr/>
        </p:nvSpPr>
        <p:spPr>
          <a:xfrm>
            <a:off x="10632757" y="214313"/>
            <a:ext cx="1045845" cy="551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1900" dirty="0">
                <a:solidFill>
                  <a:srgbClr val="F3703A"/>
                </a:solidFill>
              </a:rPr>
              <a:t>HOPE</a:t>
            </a:r>
          </a:p>
        </p:txBody>
      </p:sp>
      <p:sp>
        <p:nvSpPr>
          <p:cNvPr id="7" name="Segnaposto contenuto 3">
            <a:extLst>
              <a:ext uri="{FF2B5EF4-FFF2-40B4-BE49-F238E27FC236}">
                <a16:creationId xmlns:a16="http://schemas.microsoft.com/office/drawing/2014/main" id="{C7CB010C-927F-46F6-F3A1-033E45E9C2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2829" y="2663825"/>
            <a:ext cx="3664726" cy="3748193"/>
          </a:xfrm>
        </p:spPr>
        <p:txBody>
          <a:bodyPr>
            <a:normAutofit/>
          </a:bodyPr>
          <a:lstStyle/>
          <a:p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 MT"/>
              <a:cs typeface="Times New Roman" panose="02020603050405020304" pitchFamily="18" charset="0"/>
            </a:endParaRPr>
          </a:p>
          <a:p>
            <a:endParaRPr kumimoji="0" lang="it-IT" sz="2000" b="0" i="0" u="none" strike="noStrike" kern="0" cap="none" spc="0" normalizeH="0" baseline="25462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MT"/>
              <a:cs typeface="Arial MT"/>
            </a:endParaRPr>
          </a:p>
          <a:p>
            <a:endParaRPr lang="en-GB" dirty="0">
              <a:solidFill>
                <a:schemeClr val="tx1"/>
              </a:solidFill>
              <a:effectLst/>
              <a:ea typeface="Apis For Office" panose="020B0504010101010104" pitchFamily="34" charset="0"/>
              <a:cs typeface="Times New Roman" panose="02020603050405020304" pitchFamily="18" charset="0"/>
            </a:endParaRPr>
          </a:p>
          <a:p>
            <a:endParaRPr lang="it-IT" dirty="0">
              <a:solidFill>
                <a:schemeClr val="tx1"/>
              </a:solidFill>
              <a:effectLst/>
            </a:endParaRPr>
          </a:p>
        </p:txBody>
      </p:sp>
      <p:pic>
        <p:nvPicPr>
          <p:cNvPr id="3" name="Picture 13" descr="A blue and grey lines in a black background&#10;&#10;AI-generated content may be incorrect.">
            <a:extLst>
              <a:ext uri="{FF2B5EF4-FFF2-40B4-BE49-F238E27FC236}">
                <a16:creationId xmlns:a16="http://schemas.microsoft.com/office/drawing/2014/main" id="{97BF9CD8-8315-08B8-4843-E5FF76BCC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4" y="2241586"/>
            <a:ext cx="7246800" cy="2817118"/>
          </a:xfrm>
          <a:prstGeom prst="rect">
            <a:avLst/>
          </a:prstGeom>
        </p:spPr>
      </p:pic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04AF67A8-6119-DFAE-E1A0-0E8865DF3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051407"/>
              </p:ext>
            </p:extLst>
          </p:nvPr>
        </p:nvGraphicFramePr>
        <p:xfrm>
          <a:off x="8767543" y="2708031"/>
          <a:ext cx="2911059" cy="177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2234">
                  <a:extLst>
                    <a:ext uri="{9D8B030D-6E8A-4147-A177-3AD203B41FA5}">
                      <a16:colId xmlns:a16="http://schemas.microsoft.com/office/drawing/2014/main" val="2032662471"/>
                    </a:ext>
                  </a:extLst>
                </a:gridCol>
                <a:gridCol w="1138825">
                  <a:extLst>
                    <a:ext uri="{9D8B030D-6E8A-4147-A177-3AD203B41FA5}">
                      <a16:colId xmlns:a16="http://schemas.microsoft.com/office/drawing/2014/main" val="221678776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2"/>
                          </a:solidFill>
                        </a:rPr>
                        <a:t>Incidence of 5P-MACE per 1000 person-years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04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Semaglutide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9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2"/>
                          </a:solidFill>
                        </a:rPr>
                        <a:t>12.8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7870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Non-semaglutide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2"/>
                          </a:solidFill>
                        </a:rPr>
                        <a:t>20.2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65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Absolute risk reduction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2"/>
                          </a:solidFill>
                        </a:rPr>
                        <a:t>7.4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28935"/>
                  </a:ext>
                </a:extLst>
              </a:tr>
            </a:tbl>
          </a:graphicData>
        </a:graphic>
      </p:graphicFrame>
      <p:sp>
        <p:nvSpPr>
          <p:cNvPr id="5" name="TextBox 9">
            <a:extLst>
              <a:ext uri="{FF2B5EF4-FFF2-40B4-BE49-F238E27FC236}">
                <a16:creationId xmlns:a16="http://schemas.microsoft.com/office/drawing/2014/main" id="{3B85F24A-2135-270B-95C3-5EF02929A5CD}"/>
              </a:ext>
            </a:extLst>
          </p:cNvPr>
          <p:cNvSpPr txBox="1"/>
          <p:nvPr/>
        </p:nvSpPr>
        <p:spPr>
          <a:xfrm>
            <a:off x="8767543" y="1133590"/>
            <a:ext cx="3136296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Event 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Semaglutide group: 1.4% </a:t>
            </a:r>
            <a:b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Non-semaglutide group: 2.3%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HR: 0.64 (0.51–0.79)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46E7DED3-4158-F52E-0171-34130CBC5B63}"/>
              </a:ext>
            </a:extLst>
          </p:cNvPr>
          <p:cNvSpPr txBox="1"/>
          <p:nvPr/>
        </p:nvSpPr>
        <p:spPr>
          <a:xfrm>
            <a:off x="8767543" y="4952476"/>
            <a:ext cx="2911059" cy="971194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2"/>
            </a:solidFill>
          </a:ln>
        </p:spPr>
        <p:txBody>
          <a:bodyPr wrap="square" lIns="108000" tIns="72000" rIns="108000" bIns="72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Maximum follow-up </a:t>
            </a:r>
            <a:br>
              <a:rPr kumimoji="0" lang="en-GB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was 23.5 months</a:t>
            </a:r>
          </a:p>
        </p:txBody>
      </p:sp>
    </p:spTree>
    <p:extLst>
      <p:ext uri="{BB962C8B-B14F-4D97-AF65-F5344CB8AC3E}">
        <p14:creationId xmlns:p14="http://schemas.microsoft.com/office/powerpoint/2010/main" val="3838765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CE0560-7119-ACD0-51B3-0B338E89B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809" y="1184390"/>
            <a:ext cx="3182746" cy="414919"/>
          </a:xfrm>
        </p:spPr>
        <p:txBody>
          <a:bodyPr anchor="b">
            <a:normAutofit/>
          </a:bodyPr>
          <a:lstStyle/>
          <a:p>
            <a:r>
              <a:rPr lang="it-IT" sz="2000" b="0" dirty="0">
                <a:solidFill>
                  <a:schemeClr val="tx1"/>
                </a:solidFill>
                <a:cs typeface="Arial" panose="020B0604020202020204" pitchFamily="34" charset="0"/>
              </a:rPr>
              <a:t>LOWER RISK OF 3P MACE</a:t>
            </a:r>
            <a:endParaRPr lang="it-IT" sz="2000" b="0" dirty="0">
              <a:solidFill>
                <a:schemeClr val="tx1"/>
              </a:solidFill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2B23796D-3020-8D67-2F8B-0AA7435E5510}"/>
              </a:ext>
            </a:extLst>
          </p:cNvPr>
          <p:cNvSpPr txBox="1">
            <a:spLocks/>
          </p:cNvSpPr>
          <p:nvPr/>
        </p:nvSpPr>
        <p:spPr>
          <a:xfrm>
            <a:off x="10632757" y="214313"/>
            <a:ext cx="1045845" cy="551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1900" dirty="0">
                <a:solidFill>
                  <a:srgbClr val="F3703A"/>
                </a:solidFill>
              </a:rPr>
              <a:t>HOPE</a:t>
            </a:r>
          </a:p>
        </p:txBody>
      </p:sp>
      <p:sp>
        <p:nvSpPr>
          <p:cNvPr id="7" name="Segnaposto contenuto 3">
            <a:extLst>
              <a:ext uri="{FF2B5EF4-FFF2-40B4-BE49-F238E27FC236}">
                <a16:creationId xmlns:a16="http://schemas.microsoft.com/office/drawing/2014/main" id="{C7CB010C-927F-46F6-F3A1-033E45E9C2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2829" y="2663825"/>
            <a:ext cx="3664726" cy="3748193"/>
          </a:xfrm>
        </p:spPr>
        <p:txBody>
          <a:bodyPr>
            <a:normAutofit/>
          </a:bodyPr>
          <a:lstStyle/>
          <a:p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 MT"/>
              <a:cs typeface="Times New Roman" panose="02020603050405020304" pitchFamily="18" charset="0"/>
            </a:endParaRPr>
          </a:p>
          <a:p>
            <a:endParaRPr kumimoji="0" lang="it-IT" sz="2000" b="0" i="0" u="none" strike="noStrike" kern="0" cap="none" spc="0" normalizeH="0" baseline="25462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MT"/>
              <a:cs typeface="Arial MT"/>
            </a:endParaRPr>
          </a:p>
          <a:p>
            <a:endParaRPr lang="en-GB" dirty="0">
              <a:solidFill>
                <a:schemeClr val="tx1"/>
              </a:solidFill>
              <a:effectLst/>
              <a:ea typeface="Apis For Office" panose="020B0504010101010104" pitchFamily="34" charset="0"/>
              <a:cs typeface="Times New Roman" panose="02020603050405020304" pitchFamily="18" charset="0"/>
            </a:endParaRPr>
          </a:p>
          <a:p>
            <a:endParaRPr lang="it-IT" dirty="0">
              <a:solidFill>
                <a:schemeClr val="tx1"/>
              </a:solidFill>
              <a:effectLst/>
            </a:endParaRPr>
          </a:p>
        </p:txBody>
      </p:sp>
      <p:pic>
        <p:nvPicPr>
          <p:cNvPr id="9" name="Picture 6" descr="A blue and grey lines in a black background&#10;&#10;AI-generated content may be incorrect.">
            <a:extLst>
              <a:ext uri="{FF2B5EF4-FFF2-40B4-BE49-F238E27FC236}">
                <a16:creationId xmlns:a16="http://schemas.microsoft.com/office/drawing/2014/main" id="{7BD8DD02-E480-5B53-009F-AB20AD044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75" y="2620956"/>
            <a:ext cx="7246800" cy="2817117"/>
          </a:xfrm>
          <a:prstGeom prst="rect">
            <a:avLst/>
          </a:prstGeom>
        </p:spPr>
      </p:pic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id="{3F02D3AF-62CF-9D1C-2EB2-8D2F69A3A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539694"/>
              </p:ext>
            </p:extLst>
          </p:nvPr>
        </p:nvGraphicFramePr>
        <p:xfrm>
          <a:off x="8570882" y="2721855"/>
          <a:ext cx="2911059" cy="177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2234">
                  <a:extLst>
                    <a:ext uri="{9D8B030D-6E8A-4147-A177-3AD203B41FA5}">
                      <a16:colId xmlns:a16="http://schemas.microsoft.com/office/drawing/2014/main" val="2032662471"/>
                    </a:ext>
                  </a:extLst>
                </a:gridCol>
                <a:gridCol w="1138825">
                  <a:extLst>
                    <a:ext uri="{9D8B030D-6E8A-4147-A177-3AD203B41FA5}">
                      <a16:colId xmlns:a16="http://schemas.microsoft.com/office/drawing/2014/main" val="221678776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2"/>
                          </a:solidFill>
                        </a:rPr>
                        <a:t>Incidence of 3P-MACE per 1000 person-years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04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Semaglutide</a:t>
                      </a:r>
                    </a:p>
                  </a:txBody>
                  <a:tcPr anchor="ctr">
                    <a:solidFill>
                      <a:srgbClr val="0019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2"/>
                          </a:solidFill>
                        </a:rPr>
                        <a:t>7.4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7870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Non-semaglutide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2"/>
                          </a:solidFill>
                        </a:rPr>
                        <a:t>14.0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665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Absolute risk reduction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2"/>
                          </a:solidFill>
                        </a:rPr>
                        <a:t>6.6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628935"/>
                  </a:ext>
                </a:extLst>
              </a:tr>
            </a:tbl>
          </a:graphicData>
        </a:graphic>
      </p:graphicFrame>
      <p:sp>
        <p:nvSpPr>
          <p:cNvPr id="12" name="TextBox 8">
            <a:extLst>
              <a:ext uri="{FF2B5EF4-FFF2-40B4-BE49-F238E27FC236}">
                <a16:creationId xmlns:a16="http://schemas.microsoft.com/office/drawing/2014/main" id="{4670D736-EF13-0558-4BC7-DDCB8CE5480A}"/>
              </a:ext>
            </a:extLst>
          </p:cNvPr>
          <p:cNvSpPr txBox="1"/>
          <p:nvPr/>
        </p:nvSpPr>
        <p:spPr>
          <a:xfrm>
            <a:off x="8541252" y="1184390"/>
            <a:ext cx="3136296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Event 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Semaglutide group: 0.8% </a:t>
            </a:r>
            <a:b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Non-semaglutide group: 1.6%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HR: 0.53 (0.40–0.70)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36C44953-777E-81CB-3DE2-94255F792868}"/>
              </a:ext>
            </a:extLst>
          </p:cNvPr>
          <p:cNvSpPr txBox="1"/>
          <p:nvPr/>
        </p:nvSpPr>
        <p:spPr>
          <a:xfrm>
            <a:off x="8541252" y="4760243"/>
            <a:ext cx="2911059" cy="971194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2"/>
            </a:solidFill>
          </a:ln>
        </p:spPr>
        <p:txBody>
          <a:bodyPr wrap="square" lIns="108000" tIns="72000" rIns="108000" bIns="72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Maximum follow-up </a:t>
            </a:r>
            <a:br>
              <a:rPr kumimoji="0" lang="en-GB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was 23.5 months</a:t>
            </a:r>
          </a:p>
        </p:txBody>
      </p:sp>
    </p:spTree>
    <p:extLst>
      <p:ext uri="{BB962C8B-B14F-4D97-AF65-F5344CB8AC3E}">
        <p14:creationId xmlns:p14="http://schemas.microsoft.com/office/powerpoint/2010/main" val="1084733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054B89A-818E-5C7C-9A3B-1F4B657E5F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3025" y="1214438"/>
            <a:ext cx="7300913" cy="3398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1900" b="1" dirty="0">
                <a:solidFill>
                  <a:schemeClr val="tx1"/>
                </a:solidFill>
                <a:effectLst/>
              </a:rPr>
              <a:t>Not </a:t>
            </a:r>
            <a:r>
              <a:rPr lang="it-IT" sz="1900" b="1" dirty="0" err="1">
                <a:solidFill>
                  <a:schemeClr val="tx1"/>
                </a:solidFill>
                <a:effectLst/>
              </a:rPr>
              <a:t>conflict</a:t>
            </a:r>
            <a:r>
              <a:rPr lang="it-IT" sz="1900" b="1" dirty="0">
                <a:solidFill>
                  <a:schemeClr val="tx1"/>
                </a:solidFill>
                <a:effectLst/>
              </a:rPr>
              <a:t> of </a:t>
            </a:r>
            <a:r>
              <a:rPr lang="it-IT" sz="1900" b="1" dirty="0" err="1">
                <a:solidFill>
                  <a:schemeClr val="tx1"/>
                </a:solidFill>
                <a:effectLst/>
              </a:rPr>
              <a:t>interest</a:t>
            </a:r>
            <a:endParaRPr lang="it-IT" sz="1900" dirty="0">
              <a:solidFill>
                <a:schemeClr val="tx1"/>
              </a:solidFill>
            </a:endParaRPr>
          </a:p>
          <a:p>
            <a:endParaRPr lang="it-IT" sz="1900" i="0" dirty="0">
              <a:solidFill>
                <a:schemeClr val="tx1"/>
              </a:solidFill>
              <a:effectLst/>
            </a:endParaRPr>
          </a:p>
          <a:p>
            <a:endParaRPr lang="it-IT" sz="1900" i="0" dirty="0">
              <a:solidFill>
                <a:schemeClr val="tx1"/>
              </a:solidFill>
              <a:effectLst/>
            </a:endParaRPr>
          </a:p>
          <a:p>
            <a:endParaRPr lang="it-IT" sz="1900" dirty="0">
              <a:solidFill>
                <a:schemeClr val="tx1"/>
              </a:solidFill>
              <a:effectLst/>
            </a:endParaRPr>
          </a:p>
          <a:p>
            <a:endParaRPr lang="it-IT" sz="1900" dirty="0">
              <a:solidFill>
                <a:schemeClr val="tx1"/>
              </a:solidFill>
            </a:endParaRPr>
          </a:p>
          <a:p>
            <a:endParaRPr lang="it-IT" sz="190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lang="it-IT" sz="19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3272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CE0560-7119-ACD0-51B3-0B338E89B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809" y="1184390"/>
            <a:ext cx="3182746" cy="414919"/>
          </a:xfrm>
        </p:spPr>
        <p:txBody>
          <a:bodyPr anchor="b">
            <a:normAutofit/>
          </a:bodyPr>
          <a:lstStyle/>
          <a:p>
            <a:r>
              <a:rPr lang="it-IT" sz="2000" b="0" dirty="0">
                <a:solidFill>
                  <a:schemeClr val="tx1"/>
                </a:solidFill>
                <a:cs typeface="Arial" panose="020B0604020202020204" pitchFamily="34" charset="0"/>
              </a:rPr>
              <a:t>CONCLUSION</a:t>
            </a:r>
            <a:endParaRPr lang="it-IT" sz="2000" b="0" dirty="0">
              <a:solidFill>
                <a:schemeClr val="tx1"/>
              </a:solidFill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21EC522-4820-F777-39B0-3E66DCA74B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9075420" cy="3748193"/>
          </a:xfrm>
        </p:spPr>
        <p:txBody>
          <a:bodyPr/>
          <a:lstStyle/>
          <a:p>
            <a:r>
              <a:rPr lang="it-IT" dirty="0"/>
              <a:t>Real-life studies </a:t>
            </a:r>
            <a:r>
              <a:rPr lang="it-IT" dirty="0" err="1"/>
              <a:t>were</a:t>
            </a:r>
            <a:r>
              <a:rPr lang="it-IT" dirty="0"/>
              <a:t> </a:t>
            </a:r>
            <a:r>
              <a:rPr lang="it-IT" dirty="0" err="1"/>
              <a:t>focused</a:t>
            </a:r>
            <a:r>
              <a:rPr lang="it-IT" dirty="0"/>
              <a:t> on </a:t>
            </a:r>
            <a:r>
              <a:rPr lang="it-IT" dirty="0" err="1"/>
              <a:t>semaglutide</a:t>
            </a:r>
            <a:r>
              <a:rPr lang="it-IT" dirty="0"/>
              <a:t> benefit in </a:t>
            </a:r>
            <a:r>
              <a:rPr lang="it-IT" dirty="0" err="1"/>
              <a:t>patient</a:t>
            </a:r>
            <a:r>
              <a:rPr lang="it-IT" dirty="0"/>
              <a:t> with </a:t>
            </a:r>
            <a:r>
              <a:rPr lang="it-IT" dirty="0" err="1"/>
              <a:t>obesity</a:t>
            </a:r>
            <a:r>
              <a:rPr lang="it-IT" dirty="0"/>
              <a:t> for </a:t>
            </a:r>
            <a:r>
              <a:rPr lang="it-IT" b="1" dirty="0" err="1">
                <a:solidFill>
                  <a:srgbClr val="0070C0"/>
                </a:solidFill>
              </a:rPr>
              <a:t>cardiovascular</a:t>
            </a:r>
            <a:r>
              <a:rPr lang="it-IT" b="1" dirty="0">
                <a:solidFill>
                  <a:srgbClr val="0070C0"/>
                </a:solidFill>
              </a:rPr>
              <a:t> events </a:t>
            </a:r>
            <a:r>
              <a:rPr lang="it-IT" dirty="0"/>
              <a:t>(CV: MACE), from SELECT</a:t>
            </a:r>
          </a:p>
          <a:p>
            <a:r>
              <a:rPr lang="it-IT" dirty="0"/>
              <a:t>In </a:t>
            </a:r>
            <a:r>
              <a:rPr lang="it-IT" dirty="0" err="1">
                <a:solidFill>
                  <a:srgbClr val="0070C0"/>
                </a:solidFill>
              </a:rPr>
              <a:t>our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experience</a:t>
            </a:r>
            <a:r>
              <a:rPr lang="it-IT" dirty="0"/>
              <a:t>, SEMA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adopted</a:t>
            </a:r>
            <a:r>
              <a:rPr lang="it-IT" dirty="0"/>
              <a:t> to </a:t>
            </a:r>
            <a:r>
              <a:rPr lang="it-IT" dirty="0" err="1"/>
              <a:t>treat</a:t>
            </a:r>
            <a:r>
              <a:rPr lang="it-IT" dirty="0"/>
              <a:t> </a:t>
            </a:r>
            <a:r>
              <a:rPr lang="it-IT" dirty="0" err="1"/>
              <a:t>obesity</a:t>
            </a:r>
            <a:r>
              <a:rPr lang="it-IT" dirty="0"/>
              <a:t> class I (or II) with </a:t>
            </a:r>
            <a:r>
              <a:rPr lang="it-IT" dirty="0" err="1"/>
              <a:t>comorbidity</a:t>
            </a:r>
            <a:r>
              <a:rPr lang="it-IT" dirty="0"/>
              <a:t> (i.e. </a:t>
            </a:r>
            <a:r>
              <a:rPr lang="it-IT" dirty="0" err="1"/>
              <a:t>cardiovascular</a:t>
            </a:r>
            <a:r>
              <a:rPr lang="it-IT" dirty="0"/>
              <a:t>)</a:t>
            </a:r>
          </a:p>
          <a:p>
            <a:r>
              <a:rPr lang="it-IT" dirty="0" err="1">
                <a:solidFill>
                  <a:srgbClr val="0070C0"/>
                </a:solidFill>
              </a:rPr>
              <a:t>Comparing</a:t>
            </a:r>
            <a:r>
              <a:rPr lang="it-IT" dirty="0">
                <a:solidFill>
                  <a:srgbClr val="0070C0"/>
                </a:solidFill>
              </a:rPr>
              <a:t> with dual-</a:t>
            </a:r>
            <a:r>
              <a:rPr lang="it-IT" dirty="0" err="1">
                <a:solidFill>
                  <a:srgbClr val="0070C0"/>
                </a:solidFill>
              </a:rPr>
              <a:t>agonist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/>
              <a:t>could</a:t>
            </a:r>
            <a:r>
              <a:rPr lang="it-IT" dirty="0"/>
              <a:t> be </a:t>
            </a:r>
            <a:r>
              <a:rPr lang="it-IT" dirty="0" err="1"/>
              <a:t>better</a:t>
            </a:r>
            <a:r>
              <a:rPr lang="it-IT" dirty="0"/>
              <a:t> for  long-</a:t>
            </a:r>
            <a:r>
              <a:rPr lang="it-IT" dirty="0" err="1"/>
              <a:t>term</a:t>
            </a:r>
            <a:r>
              <a:rPr lang="it-IT" dirty="0"/>
              <a:t> CV </a:t>
            </a:r>
            <a:r>
              <a:rPr lang="it-IT" dirty="0" err="1"/>
              <a:t>prevention</a:t>
            </a:r>
            <a:r>
              <a:rPr lang="it-IT" dirty="0"/>
              <a:t> </a:t>
            </a:r>
            <a:r>
              <a:rPr lang="it-IT" dirty="0" err="1"/>
              <a:t>instead</a:t>
            </a:r>
            <a:r>
              <a:rPr lang="it-IT" dirty="0"/>
              <a:t> </a:t>
            </a:r>
            <a:r>
              <a:rPr lang="it-IT" dirty="0" err="1"/>
              <a:t>lower</a:t>
            </a:r>
            <a:r>
              <a:rPr lang="it-IT" dirty="0"/>
              <a:t> weight-</a:t>
            </a:r>
            <a:r>
              <a:rPr lang="it-IT" dirty="0" err="1"/>
              <a:t>loss</a:t>
            </a:r>
            <a:endParaRPr lang="it-IT" dirty="0"/>
          </a:p>
          <a:p>
            <a:r>
              <a:rPr lang="it-IT" dirty="0" err="1"/>
              <a:t>Need</a:t>
            </a:r>
            <a:r>
              <a:rPr lang="it-IT" dirty="0"/>
              <a:t> long </a:t>
            </a:r>
            <a:r>
              <a:rPr lang="it-IT" dirty="0" err="1"/>
              <a:t>term</a:t>
            </a:r>
            <a:r>
              <a:rPr lang="it-IT" dirty="0"/>
              <a:t> treatment (MACE </a:t>
            </a:r>
            <a:r>
              <a:rPr lang="it-IT" dirty="0" err="1"/>
              <a:t>prevention</a:t>
            </a:r>
            <a:r>
              <a:rPr lang="it-IT" dirty="0"/>
              <a:t>)? </a:t>
            </a:r>
            <a:r>
              <a:rPr lang="it-IT" dirty="0">
                <a:sym typeface="Wingdings" pitchFamily="2" charset="2"/>
              </a:rPr>
              <a:t> SEMA</a:t>
            </a:r>
            <a:endParaRPr lang="it-IT" dirty="0"/>
          </a:p>
          <a:p>
            <a:r>
              <a:rPr lang="it-IT" dirty="0" err="1"/>
              <a:t>Need</a:t>
            </a:r>
            <a:r>
              <a:rPr lang="it-IT" dirty="0"/>
              <a:t> </a:t>
            </a:r>
            <a:r>
              <a:rPr lang="it-IT" dirty="0" err="1"/>
              <a:t>rapid</a:t>
            </a:r>
            <a:r>
              <a:rPr lang="it-IT" dirty="0"/>
              <a:t> weight </a:t>
            </a:r>
            <a:r>
              <a:rPr lang="it-IT" dirty="0" err="1"/>
              <a:t>loss</a:t>
            </a:r>
            <a:r>
              <a:rPr lang="it-IT" dirty="0"/>
              <a:t>? TIRZA</a:t>
            </a:r>
          </a:p>
        </p:txBody>
      </p:sp>
    </p:spTree>
    <p:extLst>
      <p:ext uri="{BB962C8B-B14F-4D97-AF65-F5344CB8AC3E}">
        <p14:creationId xmlns:p14="http://schemas.microsoft.com/office/powerpoint/2010/main" val="1856201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CE0560-7119-ACD0-51B3-0B338E89B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809" y="1184390"/>
            <a:ext cx="3182746" cy="414919"/>
          </a:xfrm>
        </p:spPr>
        <p:txBody>
          <a:bodyPr anchor="b">
            <a:normAutofit/>
          </a:bodyPr>
          <a:lstStyle/>
          <a:p>
            <a:r>
              <a:rPr lang="it-IT" sz="2000" b="0" dirty="0">
                <a:solidFill>
                  <a:schemeClr val="tx1"/>
                </a:solidFill>
                <a:cs typeface="Arial" panose="020B0604020202020204" pitchFamily="34" charset="0"/>
              </a:rPr>
              <a:t>CONCLUSION</a:t>
            </a:r>
            <a:endParaRPr lang="it-IT" sz="2000" b="0" dirty="0">
              <a:solidFill>
                <a:schemeClr val="tx1"/>
              </a:solidFill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E0B6D223-DB43-D07E-08FB-BE427B5794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/>
              <a:t>SEMAGLUTIDE OR TIRZEPATIDE?</a:t>
            </a:r>
          </a:p>
        </p:txBody>
      </p:sp>
      <p:pic>
        <p:nvPicPr>
          <p:cNvPr id="6" name="Picture 2" descr="Nessuna descrizione della foto disponibile.">
            <a:extLst>
              <a:ext uri="{FF2B5EF4-FFF2-40B4-BE49-F238E27FC236}">
                <a16:creationId xmlns:a16="http://schemas.microsoft.com/office/drawing/2014/main" id="{A6E418F1-ACDB-5B3B-CD4B-9C9A4723A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3215" y="246022"/>
            <a:ext cx="3893976" cy="562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9B2D08F-7FF0-0951-0412-607153DEA09F}"/>
              </a:ext>
            </a:extLst>
          </p:cNvPr>
          <p:cNvSpPr txBox="1"/>
          <p:nvPr/>
        </p:nvSpPr>
        <p:spPr>
          <a:xfrm>
            <a:off x="1097280" y="4566213"/>
            <a:ext cx="45237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i="1" dirty="0" err="1">
                <a:solidFill>
                  <a:srgbClr val="1A1A1A"/>
                </a:solidFill>
                <a:effectLst/>
              </a:rPr>
              <a:t>Tirzepatide</a:t>
            </a:r>
            <a:r>
              <a:rPr lang="it-IT" sz="1400" b="1" i="1" dirty="0">
                <a:solidFill>
                  <a:srgbClr val="1A1A1A"/>
                </a:solidFill>
                <a:effectLst/>
              </a:rPr>
              <a:t> </a:t>
            </a:r>
            <a:r>
              <a:rPr lang="it-IT" sz="1400" b="1" i="1" dirty="0" err="1">
                <a:solidFill>
                  <a:srgbClr val="1A1A1A"/>
                </a:solidFill>
                <a:effectLst/>
              </a:rPr>
              <a:t>as</a:t>
            </a:r>
            <a:r>
              <a:rPr lang="it-IT" sz="1400" b="1" i="1" dirty="0">
                <a:solidFill>
                  <a:srgbClr val="1A1A1A"/>
                </a:solidFill>
                <a:effectLst/>
              </a:rPr>
              <a:t> </a:t>
            </a:r>
            <a:r>
              <a:rPr lang="it-IT" sz="1400" b="1" i="1" dirty="0" err="1">
                <a:solidFill>
                  <a:srgbClr val="1A1A1A"/>
                </a:solidFill>
                <a:effectLst/>
              </a:rPr>
              <a:t>Compared</a:t>
            </a:r>
            <a:r>
              <a:rPr lang="it-IT" sz="1400" b="1" i="1" dirty="0">
                <a:solidFill>
                  <a:srgbClr val="1A1A1A"/>
                </a:solidFill>
                <a:effectLst/>
              </a:rPr>
              <a:t> with </a:t>
            </a:r>
            <a:r>
              <a:rPr lang="it-IT" sz="1400" b="1" i="1" dirty="0" err="1">
                <a:solidFill>
                  <a:srgbClr val="1A1A1A"/>
                </a:solidFill>
                <a:effectLst/>
              </a:rPr>
              <a:t>Semaglutide</a:t>
            </a:r>
            <a:r>
              <a:rPr lang="it-IT" sz="1400" b="1" i="1" dirty="0">
                <a:solidFill>
                  <a:srgbClr val="1A1A1A"/>
                </a:solidFill>
                <a:effectLst/>
              </a:rPr>
              <a:t> for the Treatment of </a:t>
            </a:r>
            <a:r>
              <a:rPr lang="it-IT" sz="1400" b="1" i="1" dirty="0" err="1">
                <a:solidFill>
                  <a:srgbClr val="1A1A1A"/>
                </a:solidFill>
                <a:effectLst/>
              </a:rPr>
              <a:t>Obesity</a:t>
            </a:r>
            <a:endParaRPr lang="it-IT" sz="1400" b="0" i="1" dirty="0">
              <a:solidFill>
                <a:srgbClr val="666666"/>
              </a:solidFill>
              <a:effectLst/>
            </a:endParaRPr>
          </a:p>
          <a:p>
            <a:r>
              <a:rPr lang="it-IT" sz="1400" b="0" i="1" dirty="0">
                <a:solidFill>
                  <a:srgbClr val="666666"/>
                </a:solidFill>
                <a:effectLst/>
              </a:rPr>
              <a:t>Aronne et al., SURMOUNT-5 Trial I</a:t>
            </a:r>
          </a:p>
          <a:p>
            <a:r>
              <a:rPr lang="it-IT" sz="1400" i="1" dirty="0">
                <a:solidFill>
                  <a:srgbClr val="666666"/>
                </a:solidFill>
              </a:rPr>
              <a:t>NEJM 2025</a:t>
            </a:r>
            <a:endParaRPr lang="it-IT" sz="1400" b="0" i="1" dirty="0">
              <a:solidFill>
                <a:srgbClr val="4D4D4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7936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br>
              <a:rPr lang="it-IT" sz="3200" dirty="0"/>
            </a:br>
            <a:r>
              <a:rPr lang="it-IT" sz="3200" dirty="0" err="1"/>
              <a:t>giovannifantola@aob.it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054B89A-818E-5C7C-9A3B-1F4B657E5F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365" y="2278766"/>
            <a:ext cx="9832659" cy="2860394"/>
          </a:xfrm>
        </p:spPr>
        <p:txBody>
          <a:bodyPr>
            <a:noAutofit/>
          </a:bodyPr>
          <a:lstStyle/>
          <a:p>
            <a:r>
              <a:rPr lang="it-IT" sz="1600" b="1" dirty="0">
                <a:solidFill>
                  <a:srgbClr val="FF0000"/>
                </a:solidFill>
                <a:effectLst/>
              </a:rPr>
              <a:t>SCORE</a:t>
            </a:r>
            <a:r>
              <a:rPr lang="it-IT" sz="1600" dirty="0">
                <a:effectLst/>
              </a:rPr>
              <a:t>  </a:t>
            </a:r>
            <a:r>
              <a:rPr lang="it-IT" sz="1600" dirty="0"/>
              <a:t>(MACE)</a:t>
            </a:r>
            <a:endParaRPr lang="it-IT" sz="1600" dirty="0">
              <a:effectLst/>
            </a:endParaRPr>
          </a:p>
          <a:p>
            <a:pPr marL="0" indent="0">
              <a:buNone/>
            </a:pPr>
            <a:r>
              <a:rPr lang="it-IT" sz="1600" b="0" cap="all" dirty="0">
                <a:effectLst/>
              </a:rPr>
              <a:t>LOWER RISK OF MACE AND ALL-CAUSE DEATH IN PATIENTS INITIATED ON SEMAGLUTIDE 2.4 MG IN ROUTINE CLINICAL CARE: RESULTS FROM THE </a:t>
            </a:r>
            <a:r>
              <a:rPr lang="it-IT" sz="1600" b="1" cap="all" dirty="0">
                <a:solidFill>
                  <a:srgbClr val="FF0000"/>
                </a:solidFill>
                <a:effectLst/>
              </a:rPr>
              <a:t>SCORE</a:t>
            </a:r>
            <a:r>
              <a:rPr lang="it-IT" sz="1600" cap="all" dirty="0">
                <a:solidFill>
                  <a:srgbClr val="FF0000"/>
                </a:solidFill>
                <a:effectLst/>
              </a:rPr>
              <a:t> </a:t>
            </a:r>
            <a:r>
              <a:rPr lang="it-IT" sz="1600" cap="all" dirty="0">
                <a:solidFill>
                  <a:schemeClr val="tx1"/>
                </a:solidFill>
                <a:effectLst/>
              </a:rPr>
              <a:t>STUDY</a:t>
            </a:r>
            <a:r>
              <a:rPr lang="it-IT" sz="1600" u="sng" cap="all" dirty="0">
                <a:solidFill>
                  <a:schemeClr val="tx1"/>
                </a:solidFill>
                <a:effectLst/>
              </a:rPr>
              <a:t> </a:t>
            </a:r>
            <a:r>
              <a:rPr lang="it-IT" sz="1600" b="0" cap="all" dirty="0">
                <a:solidFill>
                  <a:schemeClr val="tx1"/>
                </a:solidFill>
                <a:effectLst/>
              </a:rPr>
              <a:t>(</a:t>
            </a:r>
            <a:r>
              <a:rPr lang="it-IT" sz="1600" b="0" cap="all" dirty="0">
                <a:effectLst/>
              </a:rPr>
              <a:t>SEMAGLUTIDE EFFECTS ON CARDIOVASCULAR OUTCOMES IN PEOPLE WITH OVERWEIGHT OR OBESITY IN THE REAL WORLD). </a:t>
            </a:r>
            <a:r>
              <a:rPr lang="it-IT" sz="1600" b="0" dirty="0" err="1">
                <a:effectLst/>
              </a:rPr>
              <a:t>Smolderen</a:t>
            </a:r>
            <a:r>
              <a:rPr lang="it-IT" sz="1600" b="0" dirty="0">
                <a:effectLst/>
              </a:rPr>
              <a:t> et al. </a:t>
            </a:r>
            <a:r>
              <a:rPr lang="it-IT" sz="1600" b="0" dirty="0" err="1">
                <a:effectLst/>
              </a:rPr>
              <a:t>Diabetes</a:t>
            </a:r>
            <a:r>
              <a:rPr lang="it-IT" sz="1600" b="0" dirty="0">
                <a:effectLst/>
              </a:rPr>
              <a:t>, </a:t>
            </a:r>
            <a:r>
              <a:rPr lang="it-IT" sz="1600" b="0" dirty="0" err="1">
                <a:effectLst/>
              </a:rPr>
              <a:t>Obesity</a:t>
            </a:r>
            <a:r>
              <a:rPr lang="it-IT" sz="1600" b="0" dirty="0">
                <a:effectLst/>
              </a:rPr>
              <a:t> and </a:t>
            </a:r>
            <a:r>
              <a:rPr lang="it-IT" sz="1600" b="0" dirty="0" err="1">
                <a:effectLst/>
              </a:rPr>
              <a:t>Metabolism</a:t>
            </a:r>
            <a:r>
              <a:rPr lang="it-IT" sz="1600" b="0" dirty="0">
                <a:effectLst/>
              </a:rPr>
              <a:t> 2025 </a:t>
            </a:r>
            <a:r>
              <a:rPr lang="it-IT" sz="1600" b="0" dirty="0" err="1">
                <a:effectLst/>
              </a:rPr>
              <a:t>Aug</a:t>
            </a:r>
            <a:r>
              <a:rPr lang="it-IT" sz="1600" b="0" dirty="0">
                <a:effectLst/>
              </a:rPr>
              <a:t>.</a:t>
            </a:r>
            <a:endParaRPr lang="it-IT" sz="1600" i="0" dirty="0">
              <a:solidFill>
                <a:srgbClr val="212121"/>
              </a:solidFill>
              <a:effectLst/>
            </a:endParaRPr>
          </a:p>
          <a:p>
            <a:r>
              <a:rPr lang="it-IT" sz="1600" b="1" i="0" dirty="0">
                <a:solidFill>
                  <a:srgbClr val="2E3D92"/>
                </a:solidFill>
                <a:effectLst/>
              </a:rPr>
              <a:t>INFORM </a:t>
            </a:r>
            <a:r>
              <a:rPr lang="it-IT" sz="1600" i="0" dirty="0">
                <a:solidFill>
                  <a:schemeClr val="tx1"/>
                </a:solidFill>
                <a:effectLst/>
              </a:rPr>
              <a:t>(</a:t>
            </a:r>
            <a:r>
              <a:rPr lang="it-IT" sz="1600" dirty="0">
                <a:solidFill>
                  <a:schemeClr val="tx1"/>
                </a:solidFill>
              </a:rPr>
              <a:t>FOOD NOISE)</a:t>
            </a:r>
            <a:endParaRPr lang="it-IT" sz="1600" i="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en-GB" sz="1600" b="0" cap="all" dirty="0"/>
              <a:t>Impact of food noise after initiating </a:t>
            </a:r>
            <a:r>
              <a:rPr lang="en-GB" sz="1600" b="0" cap="all" dirty="0" err="1"/>
              <a:t>semaglutide</a:t>
            </a:r>
            <a:r>
              <a:rPr lang="en-GB" sz="1600" b="0" cap="all" dirty="0"/>
              <a:t> treatment: results from a US survey (</a:t>
            </a:r>
            <a:r>
              <a:rPr lang="en-GB" sz="1600" b="1" cap="all" dirty="0">
                <a:solidFill>
                  <a:srgbClr val="2E3D92"/>
                </a:solidFill>
              </a:rPr>
              <a:t>INFORM</a:t>
            </a:r>
            <a:r>
              <a:rPr lang="en-GB" sz="1600" b="0" cap="all" dirty="0"/>
              <a:t>) </a:t>
            </a:r>
            <a:r>
              <a:rPr lang="it-IT" sz="1600" b="0" dirty="0" err="1">
                <a:effectLst/>
              </a:rPr>
              <a:t>Arnaut</a:t>
            </a:r>
            <a:r>
              <a:rPr lang="it-IT" sz="1600" b="0" dirty="0">
                <a:effectLst/>
              </a:rPr>
              <a:t> et al.  </a:t>
            </a:r>
            <a:r>
              <a:rPr lang="en-GB" sz="1600" b="0" dirty="0"/>
              <a:t>61st European Association for the Study of Diabetes Annual Meeting, 15–19 September 2025, Vienna, Austria. Presentation number: LBA 45 </a:t>
            </a:r>
            <a:r>
              <a:rPr lang="it-IT" sz="1600" b="0" dirty="0"/>
              <a:t>DOI: </a:t>
            </a:r>
            <a:r>
              <a:rPr lang="it-IT" sz="1600" b="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10.1007/s00125-025-06497-1</a:t>
            </a:r>
            <a:endParaRPr lang="it-IT" sz="1600" b="0" dirty="0"/>
          </a:p>
          <a:p>
            <a:pPr marL="0" indent="0">
              <a:buNone/>
            </a:pPr>
            <a:endParaRPr lang="it-IT" sz="1600" i="0" dirty="0">
              <a:solidFill>
                <a:srgbClr val="212121"/>
              </a:solidFill>
              <a:effectLst/>
            </a:endParaRPr>
          </a:p>
          <a:p>
            <a:endParaRPr lang="it-IT" sz="1600" dirty="0">
              <a:effectLst/>
            </a:endParaRPr>
          </a:p>
          <a:p>
            <a:endParaRPr lang="it-IT" sz="1600" dirty="0"/>
          </a:p>
          <a:p>
            <a:endParaRPr lang="it-IT" sz="1600" dirty="0">
              <a:effectLst/>
            </a:endParaRPr>
          </a:p>
          <a:p>
            <a:pPr marL="0" indent="0">
              <a:buNone/>
            </a:pPr>
            <a:endParaRPr lang="it-IT" sz="1600" dirty="0">
              <a:effectLst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8A1212F-840C-A4F6-B52A-35BE2D9B088E}"/>
              </a:ext>
            </a:extLst>
          </p:cNvPr>
          <p:cNvSpPr txBox="1"/>
          <p:nvPr/>
        </p:nvSpPr>
        <p:spPr>
          <a:xfrm>
            <a:off x="1296365" y="1099596"/>
            <a:ext cx="21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Real-life studies</a:t>
            </a:r>
          </a:p>
        </p:txBody>
      </p:sp>
    </p:spTree>
    <p:extLst>
      <p:ext uri="{BB962C8B-B14F-4D97-AF65-F5344CB8AC3E}">
        <p14:creationId xmlns:p14="http://schemas.microsoft.com/office/powerpoint/2010/main" val="89272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054B89A-818E-5C7C-9A3B-1F4B657E5F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365" y="2293233"/>
            <a:ext cx="9832659" cy="3314700"/>
          </a:xfrm>
        </p:spPr>
        <p:txBody>
          <a:bodyPr>
            <a:noAutofit/>
          </a:bodyPr>
          <a:lstStyle/>
          <a:p>
            <a:r>
              <a:rPr lang="it-IT" sz="1600" b="1" dirty="0">
                <a:solidFill>
                  <a:srgbClr val="00B050"/>
                </a:solidFill>
              </a:rPr>
              <a:t>STEER</a:t>
            </a:r>
            <a:r>
              <a:rPr lang="it-IT" sz="1600" dirty="0">
                <a:solidFill>
                  <a:srgbClr val="212121"/>
                </a:solidFill>
              </a:rPr>
              <a:t> (MACE, SEMA COMPARED WITH TIRZA) </a:t>
            </a:r>
          </a:p>
          <a:p>
            <a:pPr marL="0" indent="0">
              <a:buNone/>
            </a:pPr>
            <a:r>
              <a:rPr lang="it-IT" sz="1600" cap="all" spc="100" dirty="0"/>
              <a:t>Semaglutide</a:t>
            </a:r>
            <a:r>
              <a:rPr lang="it-IT" sz="1600" cap="all" spc="25" dirty="0"/>
              <a:t> </a:t>
            </a:r>
            <a:r>
              <a:rPr lang="it-IT" sz="1600" cap="all" dirty="0" err="1"/>
              <a:t>is</a:t>
            </a:r>
            <a:r>
              <a:rPr lang="it-IT" sz="1600" cap="all" spc="20" dirty="0"/>
              <a:t> </a:t>
            </a:r>
            <a:r>
              <a:rPr lang="it-IT" sz="1600" cap="all" dirty="0" err="1"/>
              <a:t>associated</a:t>
            </a:r>
            <a:r>
              <a:rPr lang="it-IT" sz="1600" cap="all" spc="25" dirty="0"/>
              <a:t> </a:t>
            </a:r>
            <a:r>
              <a:rPr lang="it-IT" sz="1600" cap="all" spc="195" dirty="0"/>
              <a:t>with</a:t>
            </a:r>
            <a:r>
              <a:rPr lang="it-IT" sz="1600" cap="all" spc="30" dirty="0"/>
              <a:t> </a:t>
            </a:r>
            <a:r>
              <a:rPr lang="it-IT" sz="1600" cap="all" dirty="0"/>
              <a:t>a</a:t>
            </a:r>
            <a:r>
              <a:rPr lang="it-IT" sz="1600" cap="all" spc="15" dirty="0"/>
              <a:t> </a:t>
            </a:r>
            <a:r>
              <a:rPr lang="it-IT" sz="1600" cap="all" spc="145" dirty="0" err="1"/>
              <a:t>lower</a:t>
            </a:r>
            <a:r>
              <a:rPr lang="it-IT" sz="1600" cap="all" spc="40" dirty="0"/>
              <a:t> </a:t>
            </a:r>
            <a:r>
              <a:rPr lang="it-IT" sz="1600" cap="all" spc="105" dirty="0"/>
              <a:t>risk</a:t>
            </a:r>
            <a:r>
              <a:rPr lang="it-IT" sz="1600" cap="all" spc="20" dirty="0"/>
              <a:t> </a:t>
            </a:r>
            <a:r>
              <a:rPr lang="it-IT" sz="1600" cap="all" spc="155" dirty="0"/>
              <a:t>of </a:t>
            </a:r>
            <a:r>
              <a:rPr lang="it-IT" sz="1600" cap="all" spc="75" dirty="0" err="1"/>
              <a:t>cardiovascular</a:t>
            </a:r>
            <a:r>
              <a:rPr lang="it-IT" sz="1600" cap="all" spc="-25" dirty="0"/>
              <a:t> </a:t>
            </a:r>
            <a:r>
              <a:rPr lang="it-IT" sz="1600" cap="all" spc="75" dirty="0"/>
              <a:t>events</a:t>
            </a:r>
            <a:r>
              <a:rPr lang="it-IT" sz="1600" cap="all" spc="-60" dirty="0"/>
              <a:t> </a:t>
            </a:r>
            <a:r>
              <a:rPr lang="it-IT" sz="1600" cap="all" spc="140" dirty="0" err="1"/>
              <a:t>compared</a:t>
            </a:r>
            <a:r>
              <a:rPr lang="it-IT" sz="1600" cap="all" spc="-40" dirty="0"/>
              <a:t> </a:t>
            </a:r>
            <a:r>
              <a:rPr lang="it-IT" sz="1600" cap="all" spc="195" dirty="0"/>
              <a:t>with</a:t>
            </a:r>
            <a:r>
              <a:rPr lang="it-IT" sz="1600" cap="all" spc="-30" dirty="0"/>
              <a:t> </a:t>
            </a:r>
            <a:r>
              <a:rPr lang="it-IT" sz="1600" cap="all" spc="114" dirty="0" err="1"/>
              <a:t>tirzepatide</a:t>
            </a:r>
            <a:r>
              <a:rPr lang="it-IT" sz="1600" cap="all" spc="114" dirty="0"/>
              <a:t> </a:t>
            </a:r>
            <a:r>
              <a:rPr lang="it-IT" sz="1600" cap="all" spc="155" dirty="0"/>
              <a:t>in</a:t>
            </a:r>
            <a:r>
              <a:rPr lang="it-IT" sz="1600" cap="all" spc="-50" dirty="0"/>
              <a:t> </a:t>
            </a:r>
            <a:r>
              <a:rPr lang="it-IT" sz="1600" cap="all" spc="130" dirty="0" err="1"/>
              <a:t>patients</a:t>
            </a:r>
            <a:r>
              <a:rPr lang="it-IT" sz="1600" cap="all" spc="-50" dirty="0"/>
              <a:t> </a:t>
            </a:r>
            <a:r>
              <a:rPr lang="it-IT" sz="1600" cap="all" spc="200" dirty="0"/>
              <a:t>with</a:t>
            </a:r>
            <a:r>
              <a:rPr lang="it-IT" sz="1600" cap="all" spc="-40" dirty="0"/>
              <a:t> </a:t>
            </a:r>
            <a:r>
              <a:rPr lang="it-IT" sz="1600" cap="all" spc="145" dirty="0" err="1"/>
              <a:t>overweight</a:t>
            </a:r>
            <a:r>
              <a:rPr lang="it-IT" sz="1600" cap="all" spc="-50" dirty="0"/>
              <a:t> </a:t>
            </a:r>
            <a:r>
              <a:rPr lang="it-IT" sz="1600" cap="all" spc="210" dirty="0"/>
              <a:t>or</a:t>
            </a:r>
            <a:r>
              <a:rPr lang="it-IT" sz="1600" cap="all" spc="-50" dirty="0"/>
              <a:t> </a:t>
            </a:r>
            <a:r>
              <a:rPr lang="it-IT" sz="1600" cap="all" spc="105" dirty="0" err="1"/>
              <a:t>obesity</a:t>
            </a:r>
            <a:r>
              <a:rPr lang="it-IT" sz="1600" cap="all" spc="-45" dirty="0"/>
              <a:t> </a:t>
            </a:r>
            <a:r>
              <a:rPr lang="it-IT" sz="1600" cap="all" spc="130" dirty="0"/>
              <a:t>and</a:t>
            </a:r>
            <a:r>
              <a:rPr lang="it-IT" sz="1600" cap="all" spc="-50" dirty="0"/>
              <a:t> </a:t>
            </a:r>
            <a:r>
              <a:rPr lang="it-IT" sz="1600" cap="all" spc="-180" dirty="0"/>
              <a:t>ASCVD </a:t>
            </a:r>
            <a:r>
              <a:rPr lang="it-IT" sz="1600" cap="all" spc="130" dirty="0"/>
              <a:t>and</a:t>
            </a:r>
            <a:r>
              <a:rPr lang="it-IT" sz="1600" cap="all" spc="-50" dirty="0"/>
              <a:t> </a:t>
            </a:r>
            <a:r>
              <a:rPr lang="it-IT" sz="1600" cap="all" spc="195" dirty="0" err="1"/>
              <a:t>without</a:t>
            </a:r>
            <a:r>
              <a:rPr lang="it-IT" sz="1600" cap="all" spc="-20" dirty="0"/>
              <a:t> </a:t>
            </a:r>
            <a:r>
              <a:rPr lang="it-IT" sz="1600" cap="all" spc="95" dirty="0" err="1"/>
              <a:t>diabetes</a:t>
            </a:r>
            <a:r>
              <a:rPr lang="it-IT" sz="1600" cap="all" spc="-35" dirty="0"/>
              <a:t> </a:t>
            </a:r>
            <a:r>
              <a:rPr lang="it-IT" sz="1600" cap="all" spc="155" dirty="0"/>
              <a:t>in</a:t>
            </a:r>
            <a:r>
              <a:rPr lang="it-IT" sz="1600" cap="all" spc="-65" dirty="0"/>
              <a:t> </a:t>
            </a:r>
            <a:r>
              <a:rPr lang="it-IT" sz="1600" cap="all" spc="175" dirty="0"/>
              <a:t>routine</a:t>
            </a:r>
            <a:r>
              <a:rPr lang="it-IT" sz="1600" cap="all" spc="-45" dirty="0"/>
              <a:t> </a:t>
            </a:r>
            <a:r>
              <a:rPr lang="it-IT" sz="1600" cap="all" spc="60" dirty="0"/>
              <a:t>clinical</a:t>
            </a:r>
            <a:r>
              <a:rPr lang="it-IT" sz="1600" cap="all" spc="-25" dirty="0"/>
              <a:t> </a:t>
            </a:r>
            <a:r>
              <a:rPr lang="it-IT" sz="1600" cap="all" spc="75" dirty="0" err="1"/>
              <a:t>practice</a:t>
            </a:r>
            <a:r>
              <a:rPr lang="it-IT" sz="1600" cap="all" spc="75" dirty="0"/>
              <a:t> </a:t>
            </a:r>
            <a:r>
              <a:rPr kumimoji="0" lang="it-IT" sz="1600" i="0" u="none" strike="noStrike" kern="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Results</a:t>
            </a:r>
            <a:r>
              <a:rPr kumimoji="0" lang="it-IT" sz="1600" i="0" u="none" strike="noStrike" kern="0" cap="all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lang="it-IT" sz="1600" i="0" u="none" strike="noStrike" kern="0" cap="all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from</a:t>
            </a:r>
            <a:r>
              <a:rPr kumimoji="0" lang="it-IT" sz="1600" i="0" u="none" strike="noStrike" kern="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lang="it-IT" sz="1600" i="0" u="none" strike="noStrike" kern="0" cap="all" spc="7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the</a:t>
            </a:r>
            <a:r>
              <a:rPr kumimoji="0" lang="it-IT" sz="1600" i="0" u="none" strike="noStrike" kern="0" cap="all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lang="it-IT" sz="1600" b="1" i="0" u="none" strike="noStrike" kern="0" cap="all" spc="-225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Arial Black"/>
              </a:rPr>
              <a:t>STEER</a:t>
            </a:r>
            <a:r>
              <a:rPr kumimoji="0" lang="it-IT" sz="1600" i="0" u="none" strike="noStrike" kern="0" cap="all" spc="-8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Black"/>
              </a:rPr>
              <a:t> </a:t>
            </a:r>
            <a:r>
              <a:rPr kumimoji="0" lang="it-IT" sz="1600" i="0" u="none" strike="noStrike" kern="0" cap="all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Black"/>
              </a:rPr>
              <a:t>study</a:t>
            </a:r>
            <a:r>
              <a:rPr lang="it-IT" sz="1600" kern="0" cap="all" dirty="0">
                <a:solidFill>
                  <a:schemeClr val="tx1"/>
                </a:solidFill>
                <a:cs typeface="Arial Black"/>
              </a:rPr>
              <a:t> </a:t>
            </a:r>
            <a:r>
              <a:rPr kumimoji="0" lang="it-IT" sz="1600" i="0" u="none" strike="noStrike" kern="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(</a:t>
            </a:r>
            <a:r>
              <a:rPr kumimoji="0" lang="it-IT" sz="1600" i="0" u="sng" strike="noStrike" kern="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001864"/>
                  </a:solidFill>
                </a:uFill>
                <a:cs typeface="Arial Black"/>
              </a:rPr>
              <a:t>S</a:t>
            </a:r>
            <a:r>
              <a:rPr kumimoji="0" lang="it-IT" sz="1600" i="0" u="none" strike="noStrike" kern="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emaglutide</a:t>
            </a:r>
            <a:r>
              <a:rPr kumimoji="0" lang="it-IT" sz="1600" i="0" u="none" strike="noStrike" kern="0" cap="all" spc="8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lang="it-IT" sz="1600" i="0" u="none" strike="noStrike" kern="0" cap="all" spc="5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and</a:t>
            </a:r>
            <a:r>
              <a:rPr kumimoji="0" lang="it-IT" sz="1600" i="0" u="none" strike="noStrike" kern="0" cap="all" spc="8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lang="it-IT" sz="1600" i="0" u="sng" strike="noStrike" kern="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001864"/>
                  </a:solidFill>
                </a:uFill>
                <a:cs typeface="Arial Black"/>
              </a:rPr>
              <a:t>T</a:t>
            </a:r>
            <a:r>
              <a:rPr kumimoji="0" lang="it-IT" sz="1600" i="0" u="none" strike="noStrike" kern="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irzepatide</a:t>
            </a:r>
            <a:r>
              <a:rPr kumimoji="0" lang="it-IT" sz="1600" i="0" u="none" strike="noStrike" kern="0" cap="all" spc="7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lang="it-IT" sz="1600" i="0" u="sng" strike="noStrike" kern="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001864"/>
                  </a:solidFill>
                </a:uFill>
                <a:cs typeface="Arial Black"/>
              </a:rPr>
              <a:t>E</a:t>
            </a:r>
            <a:r>
              <a:rPr kumimoji="0" lang="it-IT" sz="1600" i="0" u="none" strike="noStrike" kern="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ffects</a:t>
            </a:r>
            <a:r>
              <a:rPr kumimoji="0" lang="it-IT" sz="1600" i="0" u="none" strike="noStrike" kern="0" cap="all" spc="8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lang="it-IT" sz="1600" i="0" u="none" strike="noStrike" kern="0" cap="all" spc="7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on</a:t>
            </a:r>
            <a:r>
              <a:rPr kumimoji="0" lang="it-IT" sz="1600" i="0" u="none" strike="noStrike" kern="0" cap="all" spc="8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lang="it-IT" sz="1600" i="0" u="none" strike="noStrike" kern="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Cardiovascular</a:t>
            </a:r>
            <a:r>
              <a:rPr kumimoji="0" lang="it-IT" sz="1600" i="0" u="none" strike="noStrike" kern="0" cap="all" spc="8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lang="it-IT" sz="1600" i="0" u="none" strike="noStrike" kern="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Outcomes</a:t>
            </a:r>
            <a:r>
              <a:rPr kumimoji="0" lang="it-IT" sz="1600" i="0" u="none" strike="noStrike" kern="0" cap="all" spc="8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lang="it-IT" sz="1600" i="0" u="none" strike="noStrike" kern="0" cap="all" spc="7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in </a:t>
            </a:r>
            <a:r>
              <a:rPr kumimoji="0" lang="it-IT" sz="1600" i="0" u="none" strike="noStrike" kern="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People</a:t>
            </a:r>
            <a:r>
              <a:rPr kumimoji="0" lang="it-IT" sz="1600" i="0" u="none" strike="noStrike" kern="0" cap="all" spc="7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lang="it-IT" sz="1600" i="0" u="none" strike="noStrike" kern="0" cap="all" spc="5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With</a:t>
            </a:r>
            <a:r>
              <a:rPr kumimoji="0" lang="it-IT" sz="1600" i="0" u="none" strike="noStrike" kern="0" cap="all" spc="7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lang="it-IT" sz="1600" i="0" u="none" strike="noStrike" kern="0" cap="all" spc="5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Overweight</a:t>
            </a:r>
            <a:r>
              <a:rPr kumimoji="0" lang="it-IT" sz="1600" i="0" u="none" strike="noStrike" kern="0" cap="all" spc="4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lang="it-IT" sz="1600" i="0" u="none" strike="noStrike" kern="0" cap="all" spc="9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or </a:t>
            </a:r>
            <a:r>
              <a:rPr kumimoji="0" lang="it-IT" sz="1600" i="0" u="none" strike="noStrike" kern="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Obesity</a:t>
            </a:r>
            <a:r>
              <a:rPr kumimoji="0" lang="it-IT" sz="1600" i="0" u="none" strike="noStrike" kern="0" cap="all" spc="7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 in</a:t>
            </a:r>
            <a:r>
              <a:rPr kumimoji="0" lang="it-IT" sz="1600" i="0" u="none" strike="noStrike" kern="0" cap="all" spc="9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lang="it-IT" sz="1600" i="0" u="none" strike="noStrike" kern="0" cap="all" spc="-2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th</a:t>
            </a:r>
            <a:r>
              <a:rPr kumimoji="0" lang="it-IT" sz="1600" i="0" u="sng" strike="noStrike" kern="0" cap="all" spc="-2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001864"/>
                  </a:solidFill>
                </a:uFill>
                <a:cs typeface="Arial Black"/>
              </a:rPr>
              <a:t>E</a:t>
            </a:r>
            <a:r>
              <a:rPr kumimoji="0" lang="it-IT" sz="1600" i="0" u="none" strike="noStrike" kern="0" cap="all" spc="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Black"/>
              </a:rPr>
              <a:t> </a:t>
            </a:r>
            <a:r>
              <a:rPr kumimoji="0" lang="it-IT" sz="1600" i="0" u="sng" strike="noStrike" kern="0" cap="all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001864"/>
                  </a:solidFill>
                </a:uFill>
                <a:cs typeface="Arial Black"/>
              </a:rPr>
              <a:t>R</a:t>
            </a:r>
            <a:r>
              <a:rPr kumimoji="0" lang="it-IT" sz="1600" i="0" u="none" strike="noStrike" kern="0" cap="all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eal</a:t>
            </a:r>
            <a:r>
              <a:rPr kumimoji="0" lang="it-IT" sz="1600" i="0" u="none" strike="noStrike" kern="0" cap="all" spc="6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 </a:t>
            </a:r>
            <a:r>
              <a:rPr kumimoji="0" lang="it-IT" sz="1600" i="0" u="none" strike="noStrike" kern="0" cap="all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 MT"/>
              </a:rPr>
              <a:t>World). </a:t>
            </a:r>
            <a:r>
              <a:rPr lang="it-IT" sz="1600" spc="75" dirty="0"/>
              <a:t>Wilson et al.  </a:t>
            </a:r>
            <a:endParaRPr lang="it-IT" sz="1600" i="0" dirty="0">
              <a:solidFill>
                <a:srgbClr val="212121"/>
              </a:solidFill>
              <a:effectLst/>
            </a:endParaRPr>
          </a:p>
          <a:p>
            <a:r>
              <a:rPr lang="it-IT" sz="1600" b="1" dirty="0">
                <a:solidFill>
                  <a:srgbClr val="F3703A"/>
                </a:solidFill>
              </a:rPr>
              <a:t>HOPE</a:t>
            </a:r>
            <a:r>
              <a:rPr lang="it-IT" sz="1600" dirty="0">
                <a:solidFill>
                  <a:srgbClr val="212121"/>
                </a:solidFill>
              </a:rPr>
              <a:t> (CV EVENTS)</a:t>
            </a:r>
          </a:p>
          <a:p>
            <a:pPr marL="0" indent="0">
              <a:buNone/>
            </a:pPr>
            <a:r>
              <a:rPr lang="en-GB" sz="1600" cap="all" dirty="0">
                <a:cs typeface="Arial" panose="020B0604020202020204" pitchFamily="34" charset="0"/>
              </a:rPr>
              <a:t>Impact of once-weekly </a:t>
            </a:r>
            <a:r>
              <a:rPr lang="en-GB" sz="1600" cap="all" dirty="0" err="1">
                <a:cs typeface="Arial" panose="020B0604020202020204" pitchFamily="34" charset="0"/>
              </a:rPr>
              <a:t>semaglutide</a:t>
            </a:r>
            <a:r>
              <a:rPr lang="en-GB" sz="1600" cap="all" dirty="0">
                <a:cs typeface="Arial" panose="020B0604020202020204" pitchFamily="34" charset="0"/>
              </a:rPr>
              <a:t> on cardiovascular events in adults with overweight or obesity in a real-world Danish population (</a:t>
            </a:r>
            <a:r>
              <a:rPr lang="en-GB" sz="1600" b="1" cap="all" dirty="0">
                <a:solidFill>
                  <a:srgbClr val="F3703A"/>
                </a:solidFill>
                <a:cs typeface="Arial" panose="020B0604020202020204" pitchFamily="34" charset="0"/>
              </a:rPr>
              <a:t>HOPE</a:t>
            </a:r>
            <a:r>
              <a:rPr lang="en-GB" sz="1600" cap="all" dirty="0">
                <a:cs typeface="Arial" panose="020B0604020202020204" pitchFamily="34" charset="0"/>
              </a:rPr>
              <a:t>)</a:t>
            </a:r>
            <a:r>
              <a:rPr lang="en-GB" sz="1600" dirty="0">
                <a:cs typeface="Arial" panose="020B0604020202020204" pitchFamily="34" charset="0"/>
              </a:rPr>
              <a:t> Fernandes et al.  </a:t>
            </a:r>
            <a:r>
              <a:rPr lang="en-GB" sz="1600" b="0" dirty="0"/>
              <a:t>61st European Association for the Study of Diabetes Annual Meeting, 15–19 September 2025, Vienna, Austria. Presentation number: LBA 45 </a:t>
            </a:r>
            <a:r>
              <a:rPr lang="it-IT" sz="1600" b="0" dirty="0"/>
              <a:t>DOI: </a:t>
            </a:r>
            <a:r>
              <a:rPr lang="it-IT" sz="1600" b="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10.1007/s00125-025-06497-1</a:t>
            </a:r>
            <a:endParaRPr lang="it-IT" sz="1600" i="0" dirty="0">
              <a:solidFill>
                <a:srgbClr val="212121"/>
              </a:solidFill>
              <a:effectLst/>
            </a:endParaRPr>
          </a:p>
          <a:p>
            <a:endParaRPr lang="it-IT" sz="1600" i="0" dirty="0">
              <a:solidFill>
                <a:srgbClr val="212121"/>
              </a:solidFill>
              <a:effectLst/>
            </a:endParaRPr>
          </a:p>
          <a:p>
            <a:endParaRPr lang="it-IT" sz="1600" dirty="0">
              <a:effectLst/>
            </a:endParaRPr>
          </a:p>
          <a:p>
            <a:endParaRPr lang="it-IT" sz="1600" dirty="0"/>
          </a:p>
          <a:p>
            <a:endParaRPr lang="it-IT" sz="1600" dirty="0">
              <a:effectLst/>
            </a:endParaRPr>
          </a:p>
          <a:p>
            <a:pPr marL="0" indent="0">
              <a:buNone/>
            </a:pPr>
            <a:endParaRPr lang="it-IT" sz="1600" dirty="0">
              <a:effectLst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A38C4B-90AC-BC74-2D8B-925CB0E0F78A}"/>
              </a:ext>
            </a:extLst>
          </p:cNvPr>
          <p:cNvSpPr txBox="1"/>
          <p:nvPr/>
        </p:nvSpPr>
        <p:spPr>
          <a:xfrm>
            <a:off x="1296365" y="1099596"/>
            <a:ext cx="21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Real-life studies</a:t>
            </a:r>
          </a:p>
        </p:txBody>
      </p:sp>
    </p:spTree>
    <p:extLst>
      <p:ext uri="{BB962C8B-B14F-4D97-AF65-F5344CB8AC3E}">
        <p14:creationId xmlns:p14="http://schemas.microsoft.com/office/powerpoint/2010/main" val="1227271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CE0560-7119-ACD0-51B3-0B338E89B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2757" y="214313"/>
            <a:ext cx="1045845" cy="551497"/>
          </a:xfrm>
        </p:spPr>
        <p:txBody>
          <a:bodyPr anchor="b">
            <a:normAutofit/>
          </a:bodyPr>
          <a:lstStyle/>
          <a:p>
            <a:r>
              <a:rPr lang="it-IT" sz="1900" dirty="0">
                <a:solidFill>
                  <a:srgbClr val="FF0000"/>
                </a:solidFill>
                <a:effectLst/>
              </a:rPr>
              <a:t>SCORE</a:t>
            </a:r>
            <a:endParaRPr lang="it-IT" sz="1900" dirty="0">
              <a:solidFill>
                <a:srgbClr val="FF0000"/>
              </a:solidFill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054B89A-818E-5C7C-9A3B-1F4B657E5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256" y="2425541"/>
            <a:ext cx="4639736" cy="291082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it-IT" sz="1800" b="1" dirty="0">
                <a:effectLst/>
              </a:rPr>
              <a:t>r</a:t>
            </a:r>
            <a:r>
              <a:rPr lang="it-IT" sz="1800" dirty="0">
                <a:effectLst/>
              </a:rPr>
              <a:t>MACE-5 </a:t>
            </a:r>
            <a:r>
              <a:rPr lang="it-IT" sz="1800" dirty="0" err="1">
                <a:effectLst/>
              </a:rPr>
              <a:t>was</a:t>
            </a:r>
            <a:r>
              <a:rPr lang="it-IT" sz="1800" dirty="0">
                <a:effectLst/>
              </a:rPr>
              <a:t> </a:t>
            </a:r>
            <a:r>
              <a:rPr lang="it-IT" sz="1800" dirty="0" err="1">
                <a:effectLst/>
              </a:rPr>
              <a:t>defined</a:t>
            </a:r>
            <a:r>
              <a:rPr lang="it-IT" sz="1800" dirty="0">
                <a:effectLst/>
              </a:rPr>
              <a:t> </a:t>
            </a:r>
            <a:r>
              <a:rPr lang="it-IT" sz="1800" dirty="0" err="1">
                <a:effectLst/>
              </a:rPr>
              <a:t>as</a:t>
            </a:r>
            <a:r>
              <a:rPr lang="it-IT" sz="1800" dirty="0">
                <a:effectLst/>
              </a:rPr>
              <a:t> </a:t>
            </a:r>
            <a:r>
              <a:rPr lang="it-IT" sz="1800" dirty="0" err="1">
                <a:effectLst/>
              </a:rPr>
              <a:t>any</a:t>
            </a:r>
            <a:r>
              <a:rPr lang="it-IT" sz="1800" dirty="0">
                <a:effectLst/>
              </a:rPr>
              <a:t> </a:t>
            </a:r>
            <a:r>
              <a:rPr lang="it-IT" sz="1800" dirty="0" err="1">
                <a:effectLst/>
              </a:rPr>
              <a:t>occurrence</a:t>
            </a:r>
            <a:r>
              <a:rPr lang="it-IT" sz="1800" dirty="0">
                <a:effectLst/>
              </a:rPr>
              <a:t> of MI, stroke (</a:t>
            </a:r>
            <a:r>
              <a:rPr lang="it-IT" sz="1800" dirty="0" err="1">
                <a:effectLst/>
              </a:rPr>
              <a:t>ischemic</a:t>
            </a:r>
            <a:r>
              <a:rPr lang="it-IT" sz="1800" dirty="0">
                <a:effectLst/>
              </a:rPr>
              <a:t> or </a:t>
            </a:r>
            <a:r>
              <a:rPr lang="it-IT" sz="1800" dirty="0" err="1">
                <a:effectLst/>
              </a:rPr>
              <a:t>haemorrhagic</a:t>
            </a:r>
            <a:r>
              <a:rPr lang="it-IT" sz="1800" dirty="0">
                <a:effectLst/>
              </a:rPr>
              <a:t>), </a:t>
            </a:r>
            <a:r>
              <a:rPr lang="it-IT" sz="1800" dirty="0" err="1">
                <a:effectLst/>
              </a:rPr>
              <a:t>hospitalisation</a:t>
            </a:r>
            <a:r>
              <a:rPr lang="it-IT" sz="1800" dirty="0">
                <a:effectLst/>
              </a:rPr>
              <a:t> for </a:t>
            </a:r>
            <a:r>
              <a:rPr lang="it-IT" sz="1800" dirty="0" err="1">
                <a:effectLst/>
              </a:rPr>
              <a:t>heart</a:t>
            </a:r>
            <a:r>
              <a:rPr lang="it-IT" sz="1800" dirty="0">
                <a:effectLst/>
              </a:rPr>
              <a:t> </a:t>
            </a:r>
            <a:r>
              <a:rPr lang="it-IT" sz="1800" dirty="0" err="1">
                <a:effectLst/>
              </a:rPr>
              <a:t>failure</a:t>
            </a:r>
            <a:r>
              <a:rPr lang="it-IT" sz="1800" dirty="0">
                <a:effectLst/>
              </a:rPr>
              <a:t> (HF), </a:t>
            </a:r>
            <a:r>
              <a:rPr lang="it-IT" sz="1800" dirty="0" err="1">
                <a:effectLst/>
              </a:rPr>
              <a:t>coronary</a:t>
            </a:r>
            <a:r>
              <a:rPr lang="it-IT" sz="1800" dirty="0"/>
              <a:t> </a:t>
            </a:r>
            <a:r>
              <a:rPr lang="it-IT" sz="1800" dirty="0" err="1">
                <a:effectLst/>
              </a:rPr>
              <a:t>revascularisation</a:t>
            </a:r>
            <a:r>
              <a:rPr lang="it-IT" sz="1800" dirty="0">
                <a:effectLst/>
              </a:rPr>
              <a:t>, or </a:t>
            </a:r>
            <a:r>
              <a:rPr lang="it-IT" sz="1800" b="1" dirty="0" err="1">
                <a:effectLst/>
              </a:rPr>
              <a:t>all</a:t>
            </a:r>
            <a:r>
              <a:rPr lang="it-IT" sz="1800" b="1" dirty="0">
                <a:effectLst/>
              </a:rPr>
              <a:t>-cause </a:t>
            </a:r>
            <a:r>
              <a:rPr lang="it-IT" sz="1800" b="1" dirty="0" err="1">
                <a:effectLst/>
              </a:rPr>
              <a:t>mortality</a:t>
            </a:r>
            <a:r>
              <a:rPr lang="it-IT" sz="1800" dirty="0">
                <a:effectLst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it-IT" sz="1800" b="1" dirty="0">
                <a:effectLst/>
              </a:rPr>
              <a:t>r</a:t>
            </a:r>
            <a:r>
              <a:rPr lang="it-IT" sz="1800" dirty="0">
                <a:effectLst/>
              </a:rPr>
              <a:t>MACE-3 </a:t>
            </a:r>
            <a:r>
              <a:rPr lang="it-IT" sz="1800" dirty="0" err="1">
                <a:effectLst/>
              </a:rPr>
              <a:t>was</a:t>
            </a:r>
            <a:r>
              <a:rPr lang="it-IT" sz="1800" dirty="0">
                <a:effectLst/>
              </a:rPr>
              <a:t> </a:t>
            </a:r>
            <a:r>
              <a:rPr lang="it-IT" sz="1800" dirty="0" err="1">
                <a:effectLst/>
              </a:rPr>
              <a:t>defined</a:t>
            </a:r>
            <a:r>
              <a:rPr lang="it-IT" sz="1800" dirty="0">
                <a:effectLst/>
              </a:rPr>
              <a:t> </a:t>
            </a:r>
            <a:r>
              <a:rPr lang="it-IT" sz="1800" dirty="0" err="1">
                <a:effectLst/>
              </a:rPr>
              <a:t>as</a:t>
            </a:r>
            <a:r>
              <a:rPr lang="it-IT" sz="1800" dirty="0">
                <a:effectLst/>
              </a:rPr>
              <a:t> </a:t>
            </a:r>
            <a:r>
              <a:rPr lang="it-IT" sz="1800" dirty="0" err="1">
                <a:effectLst/>
              </a:rPr>
              <a:t>any</a:t>
            </a:r>
            <a:r>
              <a:rPr lang="it-IT" sz="1800" dirty="0"/>
              <a:t> </a:t>
            </a:r>
            <a:r>
              <a:rPr lang="it-IT" sz="1800" dirty="0" err="1">
                <a:effectLst/>
              </a:rPr>
              <a:t>occurrence</a:t>
            </a:r>
            <a:r>
              <a:rPr lang="it-IT" sz="1800" dirty="0">
                <a:effectLst/>
              </a:rPr>
              <a:t> of MI, stroke, or </a:t>
            </a:r>
            <a:r>
              <a:rPr lang="it-IT" sz="1800" b="1" dirty="0" err="1">
                <a:effectLst/>
              </a:rPr>
              <a:t>all</a:t>
            </a:r>
            <a:r>
              <a:rPr lang="it-IT" sz="1800" b="1" dirty="0">
                <a:effectLst/>
              </a:rPr>
              <a:t>-cause </a:t>
            </a:r>
            <a:r>
              <a:rPr lang="it-IT" sz="1800" b="1" dirty="0" err="1">
                <a:effectLst/>
              </a:rPr>
              <a:t>mortality</a:t>
            </a:r>
            <a:r>
              <a:rPr lang="it-IT" sz="1800" dirty="0">
                <a:effectLst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it-IT" sz="1800" dirty="0" err="1">
                <a:effectLst/>
              </a:rPr>
              <a:t>Secondary</a:t>
            </a:r>
            <a:r>
              <a:rPr lang="it-IT" sz="1800" dirty="0">
                <a:effectLst/>
              </a:rPr>
              <a:t> </a:t>
            </a:r>
            <a:r>
              <a:rPr lang="it-IT" sz="1800" dirty="0" err="1">
                <a:effectLst/>
              </a:rPr>
              <a:t>outcomes</a:t>
            </a:r>
            <a:r>
              <a:rPr lang="it-IT" sz="1800" dirty="0">
                <a:effectLst/>
              </a:rPr>
              <a:t> </a:t>
            </a:r>
            <a:r>
              <a:rPr lang="it-IT" sz="1800" dirty="0" err="1">
                <a:effectLst/>
              </a:rPr>
              <a:t>included</a:t>
            </a:r>
            <a:r>
              <a:rPr lang="it-IT" sz="1800" dirty="0">
                <a:effectLst/>
              </a:rPr>
              <a:t> MACE-5 and MACE-3, </a:t>
            </a:r>
            <a:r>
              <a:rPr lang="it-IT" sz="1800" dirty="0" err="1">
                <a:effectLst/>
              </a:rPr>
              <a:t>defined</a:t>
            </a:r>
            <a:r>
              <a:rPr lang="it-IT" sz="1800" dirty="0"/>
              <a:t> </a:t>
            </a:r>
            <a:r>
              <a:rPr lang="it-IT" sz="1800" dirty="0" err="1">
                <a:effectLst/>
              </a:rPr>
              <a:t>similarly</a:t>
            </a:r>
            <a:r>
              <a:rPr lang="it-IT" sz="1800" dirty="0">
                <a:effectLst/>
              </a:rPr>
              <a:t> to rMACE-3 and rMACE-5 </a:t>
            </a:r>
            <a:r>
              <a:rPr lang="it-IT" sz="1800" dirty="0" err="1">
                <a:effectLst/>
              </a:rPr>
              <a:t>but</a:t>
            </a:r>
            <a:r>
              <a:rPr lang="it-IT" sz="1800" dirty="0">
                <a:effectLst/>
              </a:rPr>
              <a:t> </a:t>
            </a:r>
            <a:r>
              <a:rPr lang="it-IT" sz="1800" dirty="0" err="1">
                <a:effectLst/>
              </a:rPr>
              <a:t>replacing</a:t>
            </a:r>
            <a:r>
              <a:rPr lang="it-IT" sz="1800" dirty="0">
                <a:effectLst/>
              </a:rPr>
              <a:t> </a:t>
            </a:r>
            <a:r>
              <a:rPr lang="it-IT" sz="1800" dirty="0" err="1">
                <a:effectLst/>
              </a:rPr>
              <a:t>all</a:t>
            </a:r>
            <a:r>
              <a:rPr lang="it-IT" sz="1800" dirty="0">
                <a:effectLst/>
              </a:rPr>
              <a:t>-cause </a:t>
            </a:r>
            <a:r>
              <a:rPr lang="it-IT" sz="1800" dirty="0" err="1">
                <a:effectLst/>
              </a:rPr>
              <a:t>mortality</a:t>
            </a:r>
            <a:r>
              <a:rPr lang="it-IT" sz="1800" dirty="0"/>
              <a:t> </a:t>
            </a:r>
            <a:r>
              <a:rPr lang="it-IT" sz="1800" dirty="0">
                <a:effectLst/>
              </a:rPr>
              <a:t>with </a:t>
            </a:r>
            <a:r>
              <a:rPr lang="it-IT" sz="1800" dirty="0" err="1">
                <a:effectLst/>
              </a:rPr>
              <a:t>cardiovascular-related</a:t>
            </a:r>
            <a:r>
              <a:rPr lang="it-IT" sz="1800" dirty="0">
                <a:effectLst/>
              </a:rPr>
              <a:t> </a:t>
            </a:r>
            <a:r>
              <a:rPr lang="it-IT" sz="1800" dirty="0" err="1">
                <a:effectLst/>
              </a:rPr>
              <a:t>mortality</a:t>
            </a:r>
            <a:endParaRPr lang="it-IT" sz="1800" dirty="0">
              <a:effectLst/>
            </a:endParaRPr>
          </a:p>
          <a:p>
            <a:pPr marL="0" indent="0">
              <a:lnSpc>
                <a:spcPct val="90000"/>
              </a:lnSpc>
              <a:buNone/>
            </a:pPr>
            <a:endParaRPr lang="it-IT" sz="1800" dirty="0">
              <a:effectLst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03973DF-7E78-7410-67E9-3ECBB50EDAF3}"/>
              </a:ext>
            </a:extLst>
          </p:cNvPr>
          <p:cNvSpPr txBox="1"/>
          <p:nvPr/>
        </p:nvSpPr>
        <p:spPr>
          <a:xfrm>
            <a:off x="6515944" y="2057400"/>
            <a:ext cx="4639736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b="1" kern="1200" cap="all" baseline="0" dirty="0">
                <a:solidFill>
                  <a:schemeClr val="accent1"/>
                </a:solidFill>
              </a:rPr>
              <a:t>N= 9.322 (SEMA)     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b="1" kern="1200" cap="all" baseline="0" dirty="0">
                <a:solidFill>
                  <a:schemeClr val="accent1"/>
                </a:solidFill>
              </a:rPr>
              <a:t>VERSUS     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b="1" kern="1200" cap="all" baseline="0" dirty="0">
                <a:solidFill>
                  <a:schemeClr val="accent1"/>
                </a:solidFill>
              </a:rPr>
              <a:t>N= 18.643 (after propensity match score)</a:t>
            </a:r>
          </a:p>
        </p:txBody>
      </p:sp>
      <p:pic>
        <p:nvPicPr>
          <p:cNvPr id="5" name="Immagine 4" descr="Immagine che contiene testo, schermata, Carattere, ricevuta&#10;&#10;Descrizione generata automaticamente">
            <a:extLst>
              <a:ext uri="{FF2B5EF4-FFF2-40B4-BE49-F238E27FC236}">
                <a16:creationId xmlns:a16="http://schemas.microsoft.com/office/drawing/2014/main" id="{3525809E-E3D1-B72C-D4F1-CA20A7ED1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629" y="3113722"/>
            <a:ext cx="5833283" cy="2158313"/>
          </a:xfrm>
          <a:prstGeom prst="rect">
            <a:avLst/>
          </a:prstGeom>
          <a:noFill/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ECD2F6C-EC99-E117-14A8-E4A3AAF215D4}"/>
              </a:ext>
            </a:extLst>
          </p:cNvPr>
          <p:cNvSpPr txBox="1"/>
          <p:nvPr/>
        </p:nvSpPr>
        <p:spPr>
          <a:xfrm>
            <a:off x="1338177" y="1152306"/>
            <a:ext cx="4337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REVISED MACE </a:t>
            </a:r>
            <a:r>
              <a:rPr lang="it-IT" dirty="0" err="1"/>
              <a:t>included</a:t>
            </a:r>
            <a:r>
              <a:rPr lang="it-IT" dirty="0"/>
              <a:t> </a:t>
            </a:r>
            <a:r>
              <a:rPr lang="it-IT" dirty="0" err="1"/>
              <a:t>all-causes</a:t>
            </a:r>
            <a:r>
              <a:rPr lang="it-IT" dirty="0"/>
              <a:t> </a:t>
            </a:r>
            <a:r>
              <a:rPr lang="it-IT" dirty="0" err="1"/>
              <a:t>mortality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842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75653A9-1CBB-C450-EB88-2CF28BEFB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731" y="498158"/>
            <a:ext cx="8571632" cy="2045970"/>
          </a:xfr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Compared with non-users,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semaglutide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2.4 mg use was associated with 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57%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lower relative risk of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revised-MACE-3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Compared with non-users,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semaglutide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2.4 mg use was associated with 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45%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lower relative risk of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revised-MACE-5</a:t>
            </a:r>
            <a:b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</a:b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937AACF-37EC-3321-B8C5-A78871A21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/>
          <a:lstStyle/>
          <a:p>
            <a:r>
              <a:rPr lang="en-US" dirty="0"/>
              <a:t>R-MACE 5</a:t>
            </a:r>
          </a:p>
        </p:txBody>
      </p:sp>
      <p:pic>
        <p:nvPicPr>
          <p:cNvPr id="5" name="Immagine 4" descr="Immagine che contiene testo, linea, diagramma, Diagramma&#10;&#10;Descrizione generata automaticamente">
            <a:extLst>
              <a:ext uri="{FF2B5EF4-FFF2-40B4-BE49-F238E27FC236}">
                <a16:creationId xmlns:a16="http://schemas.microsoft.com/office/drawing/2014/main" id="{13E17738-13EC-8B08-1011-00A7AFCD7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7" r="2976"/>
          <a:stretch>
            <a:fillRect/>
          </a:stretch>
        </p:blipFill>
        <p:spPr>
          <a:xfrm>
            <a:off x="1186731" y="2958274"/>
            <a:ext cx="4639736" cy="2910821"/>
          </a:xfrm>
          <a:prstGeom prst="rect">
            <a:avLst/>
          </a:prstGeom>
          <a:noFill/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636977D-A5E9-8FEA-E1C7-847C7741A1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38866" y="2057400"/>
            <a:ext cx="4639736" cy="736282"/>
          </a:xfrm>
        </p:spPr>
        <p:txBody>
          <a:bodyPr/>
          <a:lstStyle/>
          <a:p>
            <a:r>
              <a:rPr lang="en-US" dirty="0"/>
              <a:t>R-mace 3</a:t>
            </a:r>
          </a:p>
        </p:txBody>
      </p:sp>
      <p:pic>
        <p:nvPicPr>
          <p:cNvPr id="7" name="Immagine 6" descr="Immagine che contiene testo, linea, schermata, diagramma&#10;&#10;Descrizione generata automaticamente">
            <a:extLst>
              <a:ext uri="{FF2B5EF4-FFF2-40B4-BE49-F238E27FC236}">
                <a16:creationId xmlns:a16="http://schemas.microsoft.com/office/drawing/2014/main" id="{AB7A33C3-5DC0-87EA-F31C-9EBDA4962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4" r="5899" b="1"/>
          <a:stretch>
            <a:fillRect/>
          </a:stretch>
        </p:blipFill>
        <p:spPr>
          <a:xfrm>
            <a:off x="6605395" y="2958273"/>
            <a:ext cx="4639736" cy="2910821"/>
          </a:xfrm>
          <a:prstGeom prst="rect">
            <a:avLst/>
          </a:prstGeom>
          <a:noFill/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249F30A-7780-CDA7-688F-D2B50E5F8B6D}"/>
              </a:ext>
            </a:extLst>
          </p:cNvPr>
          <p:cNvSpPr txBox="1">
            <a:spLocks/>
          </p:cNvSpPr>
          <p:nvPr/>
        </p:nvSpPr>
        <p:spPr>
          <a:xfrm>
            <a:off x="10632757" y="214313"/>
            <a:ext cx="1045845" cy="551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1900">
                <a:solidFill>
                  <a:srgbClr val="FF0000"/>
                </a:solidFill>
              </a:rPr>
              <a:t>SCORE</a:t>
            </a:r>
            <a:endParaRPr lang="it-IT" sz="1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937AACF-37EC-3321-B8C5-A78871A21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7343" y="2184242"/>
            <a:ext cx="4639736" cy="736282"/>
          </a:xfrm>
        </p:spPr>
        <p:txBody>
          <a:bodyPr/>
          <a:lstStyle/>
          <a:p>
            <a:r>
              <a:rPr lang="en-US" dirty="0"/>
              <a:t>MACE 5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636977D-A5E9-8FEA-E1C7-847C7741A1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58894" y="2016231"/>
            <a:ext cx="4639736" cy="736282"/>
          </a:xfrm>
        </p:spPr>
        <p:txBody>
          <a:bodyPr/>
          <a:lstStyle/>
          <a:p>
            <a:r>
              <a:rPr lang="en-US" dirty="0"/>
              <a:t>mace 3</a:t>
            </a:r>
          </a:p>
        </p:txBody>
      </p:sp>
      <p:pic>
        <p:nvPicPr>
          <p:cNvPr id="3" name="Immagine 2" descr="Immagine che contiene testo, schermata, linea, diagramma&#10;&#10;Descrizione generata automaticamente">
            <a:extLst>
              <a:ext uri="{FF2B5EF4-FFF2-40B4-BE49-F238E27FC236}">
                <a16:creationId xmlns:a16="http://schemas.microsoft.com/office/drawing/2014/main" id="{A64B7806-369C-A9FE-4EB5-7136CEE7D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88534"/>
            <a:ext cx="5247640" cy="2790903"/>
          </a:xfrm>
          <a:prstGeom prst="rect">
            <a:avLst/>
          </a:prstGeom>
        </p:spPr>
      </p:pic>
      <p:pic>
        <p:nvPicPr>
          <p:cNvPr id="6" name="Immagine 5" descr="Immagine che contiene testo, linea, diagramma, schermata&#10;&#10;Descrizione generata automaticamente">
            <a:extLst>
              <a:ext uri="{FF2B5EF4-FFF2-40B4-BE49-F238E27FC236}">
                <a16:creationId xmlns:a16="http://schemas.microsoft.com/office/drawing/2014/main" id="{834A4582-932D-C6EC-B457-9B728D1CA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88" y="3185437"/>
            <a:ext cx="4888656" cy="2694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3ED6865-04E2-5AA5-A405-D4E29D286FC0}"/>
              </a:ext>
            </a:extLst>
          </p:cNvPr>
          <p:cNvSpPr txBox="1">
            <a:spLocks/>
          </p:cNvSpPr>
          <p:nvPr/>
        </p:nvSpPr>
        <p:spPr>
          <a:xfrm>
            <a:off x="10632757" y="214313"/>
            <a:ext cx="1045845" cy="551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1900">
                <a:solidFill>
                  <a:srgbClr val="FF0000"/>
                </a:solidFill>
              </a:rPr>
              <a:t>SCORE</a:t>
            </a:r>
            <a:endParaRPr lang="it-IT" sz="1900" dirty="0">
              <a:solidFill>
                <a:srgbClr val="FF000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0DE7B8B-B15D-89BD-29B4-A855C992D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731" y="498158"/>
            <a:ext cx="8571632" cy="2045970"/>
          </a:xfr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Compared with non-users,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semaglutide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2.4 mg use was associated with a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42%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lower relative risk of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MACE-3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Compared with non-users,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semaglutide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2.4 mg use was associated with a </a:t>
            </a:r>
            <a:r>
              <a:rPr lang="en-US" sz="2000" spc="0" dirty="0">
                <a:solidFill>
                  <a:srgbClr val="0070C0"/>
                </a:solidFill>
                <a:ea typeface="+mn-ea"/>
                <a:cs typeface="+mn-cs"/>
              </a:rPr>
              <a:t>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5%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lower relative risk of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MACE-5</a:t>
            </a:r>
            <a:b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</a:b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727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75653A9-1CBB-C450-EB88-2CF28BEFB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6333667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0" lang="it-IT" sz="1900" b="0" i="0" u="none" strike="noStrike" kern="1200" cap="none" spc="-5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SIGNIFICANT LOWER RISK OF HEART FAILURE HOSPITALISATION AND MORTALITY</a:t>
            </a:r>
            <a:endParaRPr lang="it-IT" sz="1900" b="0" kern="1200" spc="-50" baseline="0" dirty="0">
              <a:latin typeface="+mn-lt"/>
              <a:ea typeface="+mj-ea"/>
              <a:cs typeface="+mj-cs"/>
            </a:endParaRPr>
          </a:p>
        </p:txBody>
      </p:sp>
      <p:pic>
        <p:nvPicPr>
          <p:cNvPr id="11" name="Immagine 10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85DFCDFB-8EDB-D48F-32D7-8D73242EC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34" y="2120900"/>
            <a:ext cx="5010406" cy="3582439"/>
          </a:xfrm>
          <a:prstGeom prst="rect">
            <a:avLst/>
          </a:prstGeom>
          <a:noFill/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A871C66-D8F9-2101-F84E-E165B7FA501E}"/>
              </a:ext>
            </a:extLst>
          </p:cNvPr>
          <p:cNvSpPr txBox="1"/>
          <p:nvPr/>
        </p:nvSpPr>
        <p:spPr>
          <a:xfrm>
            <a:off x="6515944" y="2120900"/>
            <a:ext cx="4639736" cy="37481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266700" indent="-26670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Significantly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lower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risk of rMACE-5 by 45% and of rMACE-3 by 57%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sym typeface="Wingdings" pitchFamily="2" charset="2"/>
              </a:rPr>
              <a:t>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mean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follow-up of 216 days (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semaglutide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2.4 mg use) and 195 days (non-use) </a:t>
            </a: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6700" indent="-26670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000" dirty="0" err="1">
                <a:solidFill>
                  <a:srgbClr val="000000"/>
                </a:solidFill>
                <a:effectLst/>
              </a:rPr>
              <a:t>Significantly</a:t>
            </a:r>
            <a:r>
              <a:rPr lang="it-IT" sz="2000" dirty="0">
                <a:solidFill>
                  <a:srgbClr val="000000"/>
                </a:solidFill>
                <a:effectLst/>
              </a:rPr>
              <a:t> </a:t>
            </a:r>
            <a:r>
              <a:rPr lang="it-IT" sz="2000" dirty="0" err="1">
                <a:solidFill>
                  <a:srgbClr val="000000"/>
                </a:solidFill>
                <a:effectLst/>
              </a:rPr>
              <a:t>lower</a:t>
            </a:r>
            <a:r>
              <a:rPr lang="it-IT" sz="2000" dirty="0">
                <a:solidFill>
                  <a:srgbClr val="000000"/>
                </a:solidFill>
                <a:effectLst/>
              </a:rPr>
              <a:t> risk of </a:t>
            </a:r>
            <a:r>
              <a:rPr lang="it-IT" sz="2000" dirty="0" err="1">
                <a:solidFill>
                  <a:srgbClr val="000000"/>
                </a:solidFill>
                <a:effectLst/>
              </a:rPr>
              <a:t>hospitalisation</a:t>
            </a:r>
            <a:r>
              <a:rPr lang="it-IT" sz="2000" dirty="0">
                <a:solidFill>
                  <a:srgbClr val="000000"/>
                </a:solidFill>
                <a:effectLst/>
              </a:rPr>
              <a:t> for HF and </a:t>
            </a:r>
            <a:r>
              <a:rPr lang="it-IT" sz="2000" dirty="0" err="1">
                <a:solidFill>
                  <a:srgbClr val="000000"/>
                </a:solidFill>
                <a:effectLst/>
              </a:rPr>
              <a:t>all</a:t>
            </a:r>
            <a:r>
              <a:rPr lang="it-IT" sz="2000" dirty="0">
                <a:solidFill>
                  <a:srgbClr val="000000"/>
                </a:solidFill>
                <a:effectLst/>
              </a:rPr>
              <a:t>-cause </a:t>
            </a:r>
            <a:r>
              <a:rPr lang="it-IT" sz="2000" dirty="0" err="1">
                <a:solidFill>
                  <a:srgbClr val="000000"/>
                </a:solidFill>
                <a:effectLst/>
              </a:rPr>
              <a:t>mortality</a:t>
            </a:r>
            <a:endParaRPr lang="it-IT" sz="2000" dirty="0">
              <a:solidFill>
                <a:srgbClr val="000000"/>
              </a:solidFill>
            </a:endParaRPr>
          </a:p>
          <a:p>
            <a:pPr marL="266700" indent="-26670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000" dirty="0" err="1">
                <a:solidFill>
                  <a:srgbClr val="000000"/>
                </a:solidFill>
                <a:effectLst/>
              </a:rPr>
              <a:t>Significantly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  <a:effectLst/>
              </a:rPr>
              <a:t>lower</a:t>
            </a:r>
            <a:r>
              <a:rPr lang="it-IT" sz="2000" dirty="0">
                <a:solidFill>
                  <a:srgbClr val="000000"/>
                </a:solidFill>
                <a:effectLst/>
              </a:rPr>
              <a:t> risk of MACE-5 by 35% and of MACE-3 by 42% </a:t>
            </a:r>
          </a:p>
          <a:p>
            <a:pPr marL="266700" indent="-26670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000" dirty="0" err="1">
                <a:solidFill>
                  <a:srgbClr val="000000"/>
                </a:solidFill>
                <a:effectLst/>
              </a:rPr>
              <a:t>Significantly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  <a:effectLst/>
              </a:rPr>
              <a:t>lower</a:t>
            </a:r>
            <a:r>
              <a:rPr lang="it-IT" sz="2000" dirty="0">
                <a:solidFill>
                  <a:srgbClr val="000000"/>
                </a:solidFill>
                <a:effectLst/>
              </a:rPr>
              <a:t> risk CV </a:t>
            </a:r>
            <a:r>
              <a:rPr lang="it-IT" sz="2000" dirty="0" err="1">
                <a:solidFill>
                  <a:srgbClr val="000000"/>
                </a:solidFill>
                <a:effectLst/>
              </a:rPr>
              <a:t>mortality</a:t>
            </a:r>
            <a:endParaRPr lang="it-IT" sz="2000" dirty="0">
              <a:solidFill>
                <a:srgbClr val="000000"/>
              </a:solidFill>
              <a:effectLst/>
            </a:endParaRPr>
          </a:p>
          <a:p>
            <a:pPr marL="266700" indent="-26670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48BBBC1B-0FF8-1173-1875-9D7857985DEF}"/>
              </a:ext>
            </a:extLst>
          </p:cNvPr>
          <p:cNvSpPr/>
          <p:nvPr/>
        </p:nvSpPr>
        <p:spPr>
          <a:xfrm>
            <a:off x="994410" y="3429000"/>
            <a:ext cx="4594860" cy="194310"/>
          </a:xfrm>
          <a:prstGeom prst="roundRect">
            <a:avLst/>
          </a:prstGeom>
          <a:solidFill>
            <a:schemeClr val="accent1">
              <a:alpha val="19527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B993E4C9-4724-8DB1-CA71-74CD67FA3302}"/>
              </a:ext>
            </a:extLst>
          </p:cNvPr>
          <p:cNvSpPr/>
          <p:nvPr/>
        </p:nvSpPr>
        <p:spPr>
          <a:xfrm>
            <a:off x="994410" y="3717809"/>
            <a:ext cx="4594860" cy="194310"/>
          </a:xfrm>
          <a:prstGeom prst="roundRect">
            <a:avLst/>
          </a:prstGeom>
          <a:solidFill>
            <a:schemeClr val="accent1">
              <a:alpha val="19527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DD7A625A-F2B4-9533-7BFD-27C7BC3F420A}"/>
              </a:ext>
            </a:extLst>
          </p:cNvPr>
          <p:cNvSpPr/>
          <p:nvPr/>
        </p:nvSpPr>
        <p:spPr>
          <a:xfrm>
            <a:off x="979896" y="4392737"/>
            <a:ext cx="4594860" cy="194310"/>
          </a:xfrm>
          <a:prstGeom prst="roundRect">
            <a:avLst/>
          </a:prstGeom>
          <a:solidFill>
            <a:schemeClr val="accent1">
              <a:alpha val="19527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A8F1CFC-AFDA-01D3-AB91-B65BE32D0498}"/>
              </a:ext>
            </a:extLst>
          </p:cNvPr>
          <p:cNvSpPr txBox="1">
            <a:spLocks/>
          </p:cNvSpPr>
          <p:nvPr/>
        </p:nvSpPr>
        <p:spPr>
          <a:xfrm>
            <a:off x="10632757" y="214313"/>
            <a:ext cx="1045845" cy="551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1900">
                <a:solidFill>
                  <a:srgbClr val="FF0000"/>
                </a:solidFill>
              </a:rPr>
              <a:t>SCORE</a:t>
            </a:r>
            <a:endParaRPr lang="it-IT" sz="1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2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CE0560-7119-ACD0-51B3-0B338E89B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it-IT" sz="2000" b="0" dirty="0">
                <a:solidFill>
                  <a:schemeClr val="tx1"/>
                </a:solidFill>
                <a:cs typeface="Arial" panose="020B0604020202020204" pitchFamily="34" charset="0"/>
              </a:rPr>
              <a:t>FOOD NOISE</a:t>
            </a:r>
            <a:endParaRPr lang="it-IT" sz="2000" b="0" dirty="0">
              <a:solidFill>
                <a:schemeClr val="tx1"/>
              </a:solidFill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054B89A-818E-5C7C-9A3B-1F4B657E5F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2120900"/>
            <a:ext cx="9215763" cy="374819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  <a:ea typeface="Apis For Office" panose="020B0504010101010104" pitchFamily="34" charset="0"/>
                <a:cs typeface="Times New Roman" panose="02020603050405020304" pitchFamily="18" charset="0"/>
              </a:rPr>
              <a:t>O</a:t>
            </a:r>
            <a:r>
              <a:rPr lang="en-GB" dirty="0">
                <a:solidFill>
                  <a:schemeClr val="tx1"/>
                </a:solidFill>
                <a:effectLst/>
                <a:ea typeface="Apis For Office" panose="020B0504010101010104" pitchFamily="34" charset="0"/>
                <a:cs typeface="Times New Roman" panose="02020603050405020304" pitchFamily="18" charset="0"/>
              </a:rPr>
              <a:t>bsessive and intrusive thoughts about food</a:t>
            </a:r>
          </a:p>
          <a:p>
            <a:pPr>
              <a:spcBef>
                <a:spcPts val="1200"/>
              </a:spcBef>
            </a:pPr>
            <a:r>
              <a:rPr lang="en-GB" b="1" dirty="0">
                <a:solidFill>
                  <a:schemeClr val="tx1"/>
                </a:solidFill>
                <a:effectLst/>
                <a:ea typeface="Apis For Office" panose="020B0504010101010104" pitchFamily="34" charset="0"/>
                <a:cs typeface="Times New Roman" panose="02020603050405020304" pitchFamily="18" charset="0"/>
              </a:rPr>
              <a:t>550</a:t>
            </a:r>
            <a:r>
              <a:rPr lang="en-GB" dirty="0">
                <a:solidFill>
                  <a:schemeClr val="tx1"/>
                </a:solidFill>
                <a:effectLst/>
                <a:ea typeface="Apis For Office" panose="020B0504010101010104" pitchFamily="34" charset="0"/>
                <a:cs typeface="Times New Roman" panose="02020603050405020304" pitchFamily="18" charset="0"/>
              </a:rPr>
              <a:t> individuals (from various US regions) currently </a:t>
            </a:r>
            <a:r>
              <a:rPr lang="en-GB" b="1" dirty="0">
                <a:solidFill>
                  <a:schemeClr val="tx1"/>
                </a:solidFill>
                <a:effectLst/>
                <a:ea typeface="Apis For Office" panose="020B0504010101010104" pitchFamily="34" charset="0"/>
                <a:cs typeface="Times New Roman" panose="02020603050405020304" pitchFamily="18" charset="0"/>
              </a:rPr>
              <a:t>using </a:t>
            </a:r>
            <a:r>
              <a:rPr lang="en-GB" b="1" dirty="0" err="1">
                <a:solidFill>
                  <a:schemeClr val="tx1"/>
                </a:solidFill>
                <a:effectLst/>
                <a:ea typeface="Apis For Office" panose="020B0504010101010104" pitchFamily="34" charset="0"/>
                <a:cs typeface="Times New Roman" panose="02020603050405020304" pitchFamily="18" charset="0"/>
              </a:rPr>
              <a:t>semaglutide</a:t>
            </a:r>
            <a:r>
              <a:rPr lang="en-GB" dirty="0">
                <a:solidFill>
                  <a:schemeClr val="tx1"/>
                </a:solidFill>
                <a:effectLst/>
                <a:ea typeface="Apis For Office" panose="020B05040101010101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GB" dirty="0">
                <a:solidFill>
                  <a:schemeClr val="tx1"/>
                </a:solidFill>
              </a:rPr>
              <a:t>Mean age was 53.1 years</a:t>
            </a:r>
          </a:p>
          <a:p>
            <a:pPr>
              <a:spcBef>
                <a:spcPts val="1200"/>
              </a:spcBef>
            </a:pPr>
            <a:r>
              <a:rPr lang="en-GB" dirty="0">
                <a:solidFill>
                  <a:schemeClr val="tx1"/>
                </a:solidFill>
                <a:effectLst/>
                <a:ea typeface="Apis For Office" panose="020B0504010101010104" pitchFamily="34" charset="0"/>
                <a:cs typeface="Times New Roman" panose="02020603050405020304" pitchFamily="18" charset="0"/>
              </a:rPr>
              <a:t>86% women</a:t>
            </a:r>
          </a:p>
          <a:p>
            <a:pPr>
              <a:spcBef>
                <a:spcPts val="1200"/>
              </a:spcBef>
            </a:pPr>
            <a:r>
              <a:rPr lang="en-GB" dirty="0">
                <a:solidFill>
                  <a:schemeClr val="tx1"/>
                </a:solidFill>
                <a:ea typeface="Apis For Office" panose="020B0504010101010104" pitchFamily="34" charset="0"/>
                <a:cs typeface="Times New Roman" panose="02020603050405020304" pitchFamily="18" charset="0"/>
              </a:rPr>
              <a:t>81% at least 4 months</a:t>
            </a:r>
            <a:endParaRPr lang="en-GB" dirty="0">
              <a:solidFill>
                <a:schemeClr val="tx1"/>
              </a:solidFill>
              <a:effectLst/>
              <a:ea typeface="Apis For Office" panose="020B0504010101010104" pitchFamily="34" charset="0"/>
              <a:cs typeface="Times New Roman" panose="02020603050405020304" pitchFamily="18" charset="0"/>
            </a:endParaRPr>
          </a:p>
          <a:p>
            <a:endParaRPr lang="it-IT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2B23796D-3020-8D67-2F8B-0AA7435E5510}"/>
              </a:ext>
            </a:extLst>
          </p:cNvPr>
          <p:cNvSpPr txBox="1">
            <a:spLocks/>
          </p:cNvSpPr>
          <p:nvPr/>
        </p:nvSpPr>
        <p:spPr>
          <a:xfrm>
            <a:off x="10632757" y="214313"/>
            <a:ext cx="1045845" cy="551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1900" dirty="0">
                <a:solidFill>
                  <a:srgbClr val="2E3D92"/>
                </a:solidFill>
              </a:rPr>
              <a:t>INFORM</a:t>
            </a:r>
          </a:p>
        </p:txBody>
      </p:sp>
    </p:spTree>
    <p:extLst>
      <p:ext uri="{BB962C8B-B14F-4D97-AF65-F5344CB8AC3E}">
        <p14:creationId xmlns:p14="http://schemas.microsoft.com/office/powerpoint/2010/main" val="336516896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1809</TotalTime>
  <Words>1528</Words>
  <Application>Microsoft Macintosh PowerPoint</Application>
  <PresentationFormat>Widescreen</PresentationFormat>
  <Paragraphs>381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6" baseType="lpstr">
      <vt:lpstr>Arial MT</vt:lpstr>
      <vt:lpstr>Calibri</vt:lpstr>
      <vt:lpstr>Wingdings</vt:lpstr>
      <vt:lpstr>RetrospectVTI</vt:lpstr>
      <vt:lpstr>Semaglutide per il trattamento dell’obesità: novità ed evidenze dalla real life</vt:lpstr>
      <vt:lpstr>Presentazione standard di PowerPoint</vt:lpstr>
      <vt:lpstr>Presentazione standard di PowerPoint</vt:lpstr>
      <vt:lpstr>Presentazione standard di PowerPoint</vt:lpstr>
      <vt:lpstr>SCORE</vt:lpstr>
      <vt:lpstr>Compared with non-users, semaglutide 2.4 mg use was associated with a 57% lower relative risk of revised-MACE-3 Compared with non-users, semaglutide 2.4 mg use was associated with a 45% lower relative risk of revised-MACE-5 </vt:lpstr>
      <vt:lpstr>Compared with non-users, semaglutide 2.4 mg use was associated with a 42% lower relative risk of MACE-3 Compared with non-users, semaglutide 2.4 mg use was associated with a 35% lower relative risk of MACE-5 </vt:lpstr>
      <vt:lpstr>SIGNIFICANT LOWER RISK OF HEART FAILURE HOSPITALISATION AND MORTALITY</vt:lpstr>
      <vt:lpstr>FOOD NOISE</vt:lpstr>
      <vt:lpstr>PATIENTS SPENT LESS TIME THINKING ABOUT FOOD</vt:lpstr>
      <vt:lpstr>PATIENTS DEVELOPED HEALTHIER HABITS AND LIFESTYLE</vt:lpstr>
      <vt:lpstr>REAL-WORLD INCIDENCE OF MACE SEMAGLUTIDE (N 14,483 ) VERSUS TIRZEPATIDE (N 10,642)</vt:lpstr>
      <vt:lpstr>LOWER RISK FOR SEMA GROUP IN REVISED 3 POINT MACE (ITT)</vt:lpstr>
      <vt:lpstr>LOWER RISK FOR SEMA GROUP IN  REVISED 5 POINT MACE (ITT)</vt:lpstr>
      <vt:lpstr>LOWER RISK FOR SEMA GROUP IN  REVISED 3 POINT MACE </vt:lpstr>
      <vt:lpstr>LOWER RISK FOR SEMA GROUP IN  REVISED 5 POINT MACE </vt:lpstr>
      <vt:lpstr>7113 SEMA VERSUS 21339 CONTROL</vt:lpstr>
      <vt:lpstr>LOWER RISK OF 5P MACE</vt:lpstr>
      <vt:lpstr>LOWER RISK OF 3P MACE</vt:lpstr>
      <vt:lpstr>CONCLUSION</vt:lpstr>
      <vt:lpstr>CONCLUSION</vt:lpstr>
      <vt:lpstr> giovannifantola@aob.it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Giovanni Fantola</cp:lastModifiedBy>
  <cp:revision>42</cp:revision>
  <dcterms:created xsi:type="dcterms:W3CDTF">2022-02-27T17:36:31Z</dcterms:created>
  <dcterms:modified xsi:type="dcterms:W3CDTF">2025-10-27T06:14:47Z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